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Raleway"/>
      <p:regular r:id="rId19"/>
      <p:bold r:id="rId20"/>
      <p:italic r:id="rId21"/>
      <p:boldItalic r:id="rId22"/>
    </p:embeddedFont>
    <p:embeddedFont>
      <p:font typeface="Cardo"/>
      <p:regular r:id="rId23"/>
      <p:bold r:id="rId24"/>
      <p:italic r:id="rId25"/>
    </p:embeddedFont>
    <p:embeddedFont>
      <p:font typeface="Roboto"/>
      <p:regular r:id="rId26"/>
      <p:bold r:id="rId27"/>
      <p:italic r:id="rId28"/>
      <p:boldItalic r:id="rId29"/>
    </p:embeddedFont>
    <p:embeddedFont>
      <p:font typeface="Playfair Display"/>
      <p:regular r:id="rId30"/>
      <p:bold r:id="rId31"/>
      <p:italic r:id="rId32"/>
      <p:boldItalic r:id="rId33"/>
    </p:embeddedFont>
    <p:embeddedFont>
      <p:font typeface="Gothic A1"/>
      <p:regular r:id="rId34"/>
      <p:bold r:id="rId35"/>
    </p:embeddedFont>
    <p:embeddedFont>
      <p:font typeface="Oswald SemiBold"/>
      <p:regular r:id="rId36"/>
      <p:bold r:id="rId37"/>
    </p:embeddedFont>
    <p:embeddedFont>
      <p:font typeface="Oswald"/>
      <p:regular r:id="rId38"/>
      <p:bold r:id="rId39"/>
    </p:embeddedFont>
    <p:embeddedFont>
      <p:font typeface="Barlow"/>
      <p:regular r:id="rId40"/>
      <p:bold r:id="rId41"/>
      <p:italic r:id="rId42"/>
      <p:boldItalic r:id="rId43"/>
    </p:embeddedFont>
    <p:embeddedFont>
      <p:font typeface="Playfair Display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arlow-regular.fntdata"/><Relationship Id="rId20" Type="http://schemas.openxmlformats.org/officeDocument/2006/relationships/font" Target="fonts/Raleway-bold.fntdata"/><Relationship Id="rId42" Type="http://schemas.openxmlformats.org/officeDocument/2006/relationships/font" Target="fonts/Barlow-italic.fntdata"/><Relationship Id="rId41" Type="http://schemas.openxmlformats.org/officeDocument/2006/relationships/font" Target="fonts/Barlow-bold.fntdata"/><Relationship Id="rId22" Type="http://schemas.openxmlformats.org/officeDocument/2006/relationships/font" Target="fonts/Raleway-boldItalic.fntdata"/><Relationship Id="rId44" Type="http://schemas.openxmlformats.org/officeDocument/2006/relationships/font" Target="fonts/PlayfairDisplaySemiBold-regular.fntdata"/><Relationship Id="rId21" Type="http://schemas.openxmlformats.org/officeDocument/2006/relationships/font" Target="fonts/Raleway-italic.fntdata"/><Relationship Id="rId43" Type="http://schemas.openxmlformats.org/officeDocument/2006/relationships/font" Target="fonts/Barlow-boldItalic.fntdata"/><Relationship Id="rId24" Type="http://schemas.openxmlformats.org/officeDocument/2006/relationships/font" Target="fonts/Cardo-bold.fntdata"/><Relationship Id="rId46" Type="http://schemas.openxmlformats.org/officeDocument/2006/relationships/font" Target="fonts/PlayfairDisplaySemiBold-italic.fntdata"/><Relationship Id="rId23" Type="http://schemas.openxmlformats.org/officeDocument/2006/relationships/font" Target="fonts/Cardo-regular.fntdata"/><Relationship Id="rId45" Type="http://schemas.openxmlformats.org/officeDocument/2006/relationships/font" Target="fonts/PlayfairDisplay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font" Target="fonts/Cardo-italic.fntdata"/><Relationship Id="rId47" Type="http://schemas.openxmlformats.org/officeDocument/2006/relationships/font" Target="fonts/PlayfairDisplaySemiBold-boldItalic.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layfairDisplay-bold.fntdata"/><Relationship Id="rId30" Type="http://schemas.openxmlformats.org/officeDocument/2006/relationships/font" Target="fonts/PlayfairDisplay-regular.fntdata"/><Relationship Id="rId11" Type="http://schemas.openxmlformats.org/officeDocument/2006/relationships/slide" Target="slides/slide7.xml"/><Relationship Id="rId33" Type="http://schemas.openxmlformats.org/officeDocument/2006/relationships/font" Target="fonts/PlayfairDisplay-boldItalic.fntdata"/><Relationship Id="rId10" Type="http://schemas.openxmlformats.org/officeDocument/2006/relationships/slide" Target="slides/slide6.xml"/><Relationship Id="rId32" Type="http://schemas.openxmlformats.org/officeDocument/2006/relationships/font" Target="fonts/PlayfairDisplay-italic.fntdata"/><Relationship Id="rId13" Type="http://schemas.openxmlformats.org/officeDocument/2006/relationships/slide" Target="slides/slide9.xml"/><Relationship Id="rId35" Type="http://schemas.openxmlformats.org/officeDocument/2006/relationships/font" Target="fonts/GothicA1-bold.fntdata"/><Relationship Id="rId12" Type="http://schemas.openxmlformats.org/officeDocument/2006/relationships/slide" Target="slides/slide8.xml"/><Relationship Id="rId34" Type="http://schemas.openxmlformats.org/officeDocument/2006/relationships/font" Target="fonts/GothicA1-regular.fntdata"/><Relationship Id="rId15" Type="http://schemas.openxmlformats.org/officeDocument/2006/relationships/slide" Target="slides/slide11.xml"/><Relationship Id="rId37" Type="http://schemas.openxmlformats.org/officeDocument/2006/relationships/font" Target="fonts/OswaldSemiBold-bold.fntdata"/><Relationship Id="rId14" Type="http://schemas.openxmlformats.org/officeDocument/2006/relationships/slide" Target="slides/slide10.xml"/><Relationship Id="rId36" Type="http://schemas.openxmlformats.org/officeDocument/2006/relationships/font" Target="fonts/OswaldSemiBold-regular.fntdata"/><Relationship Id="rId17" Type="http://schemas.openxmlformats.org/officeDocument/2006/relationships/slide" Target="slides/slide13.xml"/><Relationship Id="rId39" Type="http://schemas.openxmlformats.org/officeDocument/2006/relationships/font" Target="fonts/Oswald-bold.fntdata"/><Relationship Id="rId16" Type="http://schemas.openxmlformats.org/officeDocument/2006/relationships/slide" Target="slides/slide12.xml"/><Relationship Id="rId38" Type="http://schemas.openxmlformats.org/officeDocument/2006/relationships/font" Target="fonts/Oswald-regular.fntdata"/><Relationship Id="rId19" Type="http://schemas.openxmlformats.org/officeDocument/2006/relationships/font" Target="fonts/Raleway-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a086692593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a086692593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Bridget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08669259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a08669259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Bridget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a086692593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a086692593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ec41f19a2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ec41f19a2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Ashley</a:t>
            </a:r>
            <a:endParaRPr/>
          </a:p>
          <a:p>
            <a:pPr indent="0" lvl="0" marL="0" rtl="0" algn="l">
              <a:spcBef>
                <a:spcPts val="0"/>
              </a:spcBef>
              <a:spcAft>
                <a:spcPts val="0"/>
              </a:spcAft>
              <a:buNone/>
            </a:pPr>
            <a:r>
              <a:rPr lang="en"/>
              <a:t>Once again </a:t>
            </a:r>
            <a:r>
              <a:rPr lang="en"/>
              <a:t>these</a:t>
            </a:r>
            <a:r>
              <a:rPr lang="en"/>
              <a:t> are our 5 </a:t>
            </a:r>
            <a:r>
              <a:rPr lang="en"/>
              <a:t>campaign</a:t>
            </a:r>
            <a:r>
              <a:rPr lang="en"/>
              <a:t> ideas. </a:t>
            </a:r>
            <a:endParaRPr/>
          </a:p>
          <a:p>
            <a:pPr indent="0" lvl="0" marL="0" rtl="0" algn="l">
              <a:spcBef>
                <a:spcPts val="0"/>
              </a:spcBef>
              <a:spcAft>
                <a:spcPts val="0"/>
              </a:spcAft>
              <a:buNone/>
            </a:pPr>
            <a:r>
              <a:rPr lang="en">
                <a:solidFill>
                  <a:schemeClr val="dk1"/>
                </a:solidFill>
              </a:rPr>
              <a:t>Overall we believe SKIMS can strengthened their online presence by replying to comments, diving deeper into tiktok and utilizing snapchat. In addition, advancing into a mens line and enhancing the already existing lines. While doing this presentation we learned that kim being the face of the company an affect the skims negatively and positively. As of right now she is positively affecting the company but there is no guarantee it will continue to be positive in the future.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a08669259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a08669259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a0866925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a0866925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9fa28cc21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9fa28cc21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ec41f19a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ec41f19a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Ashley</a:t>
            </a:r>
            <a:endParaRPr/>
          </a:p>
          <a:p>
            <a:pPr indent="0" lvl="0" marL="0" rtl="0" algn="l">
              <a:spcBef>
                <a:spcPts val="0"/>
              </a:spcBef>
              <a:spcAft>
                <a:spcPts val="0"/>
              </a:spcAft>
              <a:buNone/>
            </a:pPr>
            <a:r>
              <a:rPr lang="en"/>
              <a:t>SKIMS main social </a:t>
            </a:r>
            <a:r>
              <a:rPr lang="en"/>
              <a:t>media</a:t>
            </a:r>
            <a:r>
              <a:rPr lang="en"/>
              <a:t> </a:t>
            </a:r>
            <a:r>
              <a:rPr lang="en"/>
              <a:t>platforms</a:t>
            </a:r>
            <a:r>
              <a:rPr lang="en"/>
              <a:t> are facebook, twitter, instagram and tiktok. Each platform posts daily and </a:t>
            </a:r>
            <a:r>
              <a:rPr lang="en"/>
              <a:t>multiple</a:t>
            </a:r>
            <a:r>
              <a:rPr lang="en"/>
              <a:t> times a day. When </a:t>
            </a:r>
            <a:r>
              <a:rPr lang="en"/>
              <a:t>there</a:t>
            </a:r>
            <a:r>
              <a:rPr lang="en"/>
              <a:t> is a big launch or new campaign taking place the </a:t>
            </a:r>
            <a:r>
              <a:rPr lang="en"/>
              <a:t>average</a:t>
            </a:r>
            <a:r>
              <a:rPr lang="en"/>
              <a:t> number of posts increase. </a:t>
            </a:r>
            <a:r>
              <a:rPr lang="en"/>
              <a:t>Specifically</a:t>
            </a:r>
            <a:r>
              <a:rPr lang="en"/>
              <a:t> on instagram all posts are professionally taken on models and hardly any writing on the post image. On the right is a </a:t>
            </a:r>
            <a:r>
              <a:rPr lang="en"/>
              <a:t>screenshot</a:t>
            </a:r>
            <a:r>
              <a:rPr lang="en"/>
              <a:t> of skims </a:t>
            </a:r>
            <a:r>
              <a:rPr lang="en"/>
              <a:t>instagram</a:t>
            </a:r>
            <a:r>
              <a:rPr lang="en"/>
              <a:t> feed. They are promoting their bi </a:t>
            </a:r>
            <a:r>
              <a:rPr lang="en"/>
              <a:t>annual</a:t>
            </a:r>
            <a:r>
              <a:rPr lang="en"/>
              <a:t> sale. You </a:t>
            </a:r>
            <a:r>
              <a:rPr lang="en"/>
              <a:t>wouldn't</a:t>
            </a:r>
            <a:r>
              <a:rPr lang="en"/>
              <a:t> know until you read the caption, </a:t>
            </a:r>
            <a:r>
              <a:rPr lang="en"/>
              <a:t>because</a:t>
            </a:r>
            <a:r>
              <a:rPr lang="en"/>
              <a:t> skims cares </a:t>
            </a:r>
            <a:r>
              <a:rPr lang="en"/>
              <a:t>deeply</a:t>
            </a:r>
            <a:r>
              <a:rPr lang="en"/>
              <a:t> about their </a:t>
            </a:r>
            <a:r>
              <a:rPr lang="en"/>
              <a:t>cohesive</a:t>
            </a:r>
            <a:r>
              <a:rPr lang="en"/>
              <a:t> and </a:t>
            </a:r>
            <a:r>
              <a:rPr lang="en"/>
              <a:t>aesthetic</a:t>
            </a:r>
            <a:r>
              <a:rPr lang="en"/>
              <a:t> feed. Another thing to point out is their second largest </a:t>
            </a:r>
            <a:r>
              <a:rPr lang="en"/>
              <a:t>platform,</a:t>
            </a:r>
            <a:r>
              <a:rPr lang="en"/>
              <a:t> Tiktok. Tiktok could use the most help considersing it is mainly user generated content. I would suggest commenting and interacting with the posts to encourage </a:t>
            </a:r>
            <a:r>
              <a:rPr lang="en"/>
              <a:t>people</a:t>
            </a:r>
            <a:r>
              <a:rPr lang="en"/>
              <a:t> buying from Skims and not the online </a:t>
            </a:r>
            <a:r>
              <a:rPr lang="en"/>
              <a:t>dupes. Lastly, we have noticed SKIMS doesn’t take advantage of snapchat. Overall we believe they can strengthened their online presence by replying to comments, diving deeper into tiktok and utilizing snapchat.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08669259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a08669259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a08669259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a08669259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74151"/>
                </a:solidFill>
                <a:latin typeface="Roboto"/>
                <a:ea typeface="Roboto"/>
                <a:cs typeface="Roboto"/>
                <a:sym typeface="Roboto"/>
              </a:rPr>
              <a:t>Aashika</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For our first campaign - o</a:t>
            </a:r>
            <a:r>
              <a:rPr lang="en" sz="1200">
                <a:solidFill>
                  <a:srgbClr val="374151"/>
                </a:solidFill>
                <a:latin typeface="Roboto"/>
                <a:ea typeface="Roboto"/>
                <a:cs typeface="Roboto"/>
                <a:sym typeface="Roboto"/>
              </a:rPr>
              <a:t>ur primary goal is to Expand Skims' International Presence and showcase the versatility of the Swimwear line d</a:t>
            </a:r>
            <a:r>
              <a:rPr lang="en" sz="1200">
                <a:solidFill>
                  <a:srgbClr val="374151"/>
                </a:solidFill>
                <a:latin typeface="Roboto"/>
                <a:ea typeface="Roboto"/>
                <a:cs typeface="Roboto"/>
                <a:sym typeface="Roboto"/>
              </a:rPr>
              <a:t>uring the Paris '24 Olympics. </a:t>
            </a:r>
            <a:endParaRPr sz="1200">
              <a:solidFill>
                <a:srgbClr val="374151"/>
              </a:solidFill>
              <a:latin typeface="Roboto"/>
              <a:ea typeface="Roboto"/>
              <a:cs typeface="Roboto"/>
              <a:sym typeface="Roboto"/>
            </a:endParaRPr>
          </a:p>
          <a:p>
            <a:pPr indent="0" lvl="0" marL="0" rtl="0" algn="l">
              <a:spcBef>
                <a:spcPts val="0"/>
              </a:spcBef>
              <a:spcAft>
                <a:spcPts val="0"/>
              </a:spcAft>
              <a:buNone/>
            </a:pPr>
            <a:r>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 To achieve this, we have coined the hashtag #Skimlympics, symbolizing the union of Skims and the Olympics.</a:t>
            </a:r>
            <a:endParaRPr sz="1200">
              <a:solidFill>
                <a:srgbClr val="374151"/>
              </a:solidFill>
              <a:latin typeface="Roboto"/>
              <a:ea typeface="Roboto"/>
              <a:cs typeface="Roboto"/>
              <a:sym typeface="Roboto"/>
            </a:endParaRPr>
          </a:p>
          <a:p>
            <a:pPr indent="0" lvl="0" marL="0" rtl="0" algn="l">
              <a:spcBef>
                <a:spcPts val="0"/>
              </a:spcBef>
              <a:spcAft>
                <a:spcPts val="0"/>
              </a:spcAft>
              <a:buNone/>
            </a:pPr>
            <a:r>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three weeks prior to the Paris '24 Olympics, our campaign revolves around a captivating Snapchat Ad featuring international Olympic swimmers proudly sporting Skims swimwear. This collaboration not only emphasizes the product's quality but also aligns it with the pinnacle of athletic excellence.</a:t>
            </a:r>
            <a:endParaRPr sz="1200">
              <a:solidFill>
                <a:srgbClr val="374151"/>
              </a:solidFill>
              <a:latin typeface="Roboto"/>
              <a:ea typeface="Roboto"/>
              <a:cs typeface="Roboto"/>
              <a:sym typeface="Roboto"/>
            </a:endParaRPr>
          </a:p>
          <a:p>
            <a:pPr indent="0" lvl="0" marL="0" rtl="0" algn="l">
              <a:spcBef>
                <a:spcPts val="0"/>
              </a:spcBef>
              <a:spcAft>
                <a:spcPts val="0"/>
              </a:spcAft>
              <a:buNone/>
            </a:pPr>
            <a:r>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To maximize visibility, we will implement geofilters on Snap Maps, targeting Olympic event locations across Paris.</a:t>
            </a:r>
            <a:endParaRPr sz="1200">
              <a:solidFill>
                <a:srgbClr val="374151"/>
              </a:solidFill>
              <a:latin typeface="Roboto"/>
              <a:ea typeface="Roboto"/>
              <a:cs typeface="Roboto"/>
              <a:sym typeface="Roboto"/>
            </a:endParaRPr>
          </a:p>
          <a:p>
            <a:pPr indent="0" lvl="0" marL="0" rtl="0" algn="l">
              <a:spcBef>
                <a:spcPts val="0"/>
              </a:spcBef>
              <a:spcAft>
                <a:spcPts val="0"/>
              </a:spcAft>
              <a:buNone/>
            </a:pPr>
            <a:r>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ensure the campaign's success, we will closely monitor engagement metrics on Snapchat, tracking user interactions and feedback. Simultaneously, we will analyze the usage of our campaign hashtag #Skimlympics across various social media platforms, creating a real-time dialogue with our global audience</a:t>
            </a:r>
            <a:endParaRPr sz="1200">
              <a:solidFill>
                <a:srgbClr val="374151"/>
              </a:solidFill>
              <a:latin typeface="Roboto"/>
              <a:ea typeface="Roboto"/>
              <a:cs typeface="Roboto"/>
              <a:sym typeface="Roboto"/>
            </a:endParaRPr>
          </a:p>
          <a:p>
            <a:pPr indent="0" lvl="0" marL="0" rtl="0" algn="l">
              <a:spcBef>
                <a:spcPts val="0"/>
              </a:spcBef>
              <a:spcAft>
                <a:spcPts val="0"/>
              </a:spcAft>
              <a:buNone/>
            </a:pPr>
            <a:r>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evaluate the impact on skims swimwear sales during and post-campaign.</a:t>
            </a:r>
            <a:endParaRPr sz="1200">
              <a:solidFill>
                <a:srgbClr val="374151"/>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ec41f19a2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ec41f19a2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74151"/>
                </a:solidFill>
                <a:latin typeface="Roboto"/>
                <a:ea typeface="Roboto"/>
                <a:cs typeface="Roboto"/>
                <a:sym typeface="Roboto"/>
              </a:rPr>
              <a:t>Aashika</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Our goal is to enhance Skims' bridal line through a strategic combination of new products and innovative marketing strategies. With the hashtags #SkimsBride and #SkimHoneymoon</a:t>
            </a:r>
            <a:endParaRPr sz="1200">
              <a:solidFill>
                <a:srgbClr val="374151"/>
              </a:solidFill>
              <a:latin typeface="Roboto"/>
              <a:ea typeface="Roboto"/>
              <a:cs typeface="Roboto"/>
              <a:sym typeface="Roboto"/>
            </a:endParaRPr>
          </a:p>
          <a:p>
            <a:pPr indent="0" lvl="0" marL="457200" rtl="0" algn="l">
              <a:spcBef>
                <a:spcPts val="0"/>
              </a:spcBef>
              <a:spcAft>
                <a:spcPts val="0"/>
              </a:spcAft>
              <a:buNone/>
            </a:pPr>
            <a:r>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Launching one month prior to wedding season (may-oct), we will initiate a teaser phase utilizing Instagram Stories and TikTok snippets. This will build anticipation for the revamped bridal line.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The main content kickoff involves an engaging Instagram and TikTok contest.</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we will leverage Instagram Live and TikTok for a virtual product showcase. </a:t>
            </a:r>
            <a:endParaRPr sz="1200">
              <a:solidFill>
                <a:srgbClr val="374151"/>
              </a:solidFill>
              <a:latin typeface="Roboto"/>
              <a:ea typeface="Roboto"/>
              <a:cs typeface="Roboto"/>
              <a:sym typeface="Roboto"/>
            </a:endParaRPr>
          </a:p>
          <a:p>
            <a:pPr indent="0" lvl="0" marL="0" rtl="0" algn="l">
              <a:spcBef>
                <a:spcPts val="0"/>
              </a:spcBef>
              <a:spcAft>
                <a:spcPts val="0"/>
              </a:spcAft>
              <a:buNone/>
            </a:pPr>
            <a:r>
              <a:rPr lang="en" sz="1200">
                <a:solidFill>
                  <a:srgbClr val="374151"/>
                </a:solidFill>
                <a:latin typeface="Roboto"/>
                <a:ea typeface="Roboto"/>
                <a:cs typeface="Roboto"/>
                <a:sym typeface="Roboto"/>
              </a:rPr>
              <a:t>We will actively encourage user-generated content, urging brides to share their favorite Skims bridal products using the campaign hashtags.</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rPr lang="en" sz="1200">
                <a:solidFill>
                  <a:srgbClr val="374151"/>
                </a:solidFill>
                <a:latin typeface="Roboto"/>
                <a:ea typeface="Roboto"/>
                <a:cs typeface="Roboto"/>
                <a:sym typeface="Roboto"/>
              </a:rPr>
              <a:t>we will closely monitor engagement metrics on Instagram and TikTok, analyzing user interactions and contest participation. This data will guide us in refining our strategies and maintaining a dynamic connection with our audience.</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None/>
            </a:pPr>
            <a:r>
              <a:t/>
            </a:r>
            <a:endParaRPr>
              <a:solidFill>
                <a:schemeClr val="dk1"/>
              </a:solidFill>
            </a:endParaRPr>
          </a:p>
          <a:p>
            <a:pPr indent="0" lvl="0" marL="457200" rtl="0" algn="l">
              <a:spcBef>
                <a:spcPts val="0"/>
              </a:spcBef>
              <a:spcAft>
                <a:spcPts val="0"/>
              </a:spcAft>
              <a:buNone/>
            </a:pPr>
            <a:r>
              <a:t/>
            </a:r>
            <a:endParaRPr sz="1200">
              <a:solidFill>
                <a:srgbClr val="374151"/>
              </a:solidFill>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t/>
            </a:r>
            <a:endParaRPr sz="1200">
              <a:solidFill>
                <a:srgbClr val="374151"/>
              </a:solidFill>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a086692593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a086692593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a086692593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a086692593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Lexi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396950" y="1528800"/>
            <a:ext cx="6350100" cy="1610100"/>
          </a:xfrm>
          <a:prstGeom prst="rect">
            <a:avLst/>
          </a:prstGeom>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1396950" y="3356600"/>
            <a:ext cx="63501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a:off x="0" y="407650"/>
            <a:ext cx="9151500" cy="4337350"/>
            <a:chOff x="0" y="407650"/>
            <a:chExt cx="9151500" cy="4337350"/>
          </a:xfrm>
        </p:grpSpPr>
        <p:cxnSp>
          <p:nvCxnSpPr>
            <p:cNvPr id="12" name="Google Shape;12;p2"/>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13" name="Google Shape;13;p2"/>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14" name="Google Shape;14;p2"/>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5" name="Google Shape;15;p2"/>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1"/>
          <p:cNvSpPr txBox="1"/>
          <p:nvPr>
            <p:ph hasCustomPrompt="1" type="title"/>
          </p:nvPr>
        </p:nvSpPr>
        <p:spPr>
          <a:xfrm>
            <a:off x="2032650" y="1553650"/>
            <a:ext cx="5078700" cy="12669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 name="Google Shape;81;p11"/>
          <p:cNvSpPr txBox="1"/>
          <p:nvPr>
            <p:ph idx="1" type="subTitle"/>
          </p:nvPr>
        </p:nvSpPr>
        <p:spPr>
          <a:xfrm>
            <a:off x="1284000" y="296342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82" name="Google Shape;82;p11"/>
          <p:cNvGrpSpPr/>
          <p:nvPr/>
        </p:nvGrpSpPr>
        <p:grpSpPr>
          <a:xfrm flipH="1">
            <a:off x="0" y="407650"/>
            <a:ext cx="9151500" cy="4337350"/>
            <a:chOff x="0" y="407650"/>
            <a:chExt cx="9151500" cy="4337350"/>
          </a:xfrm>
        </p:grpSpPr>
        <p:cxnSp>
          <p:nvCxnSpPr>
            <p:cNvPr id="83" name="Google Shape;83;p11"/>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84" name="Google Shape;84;p11"/>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85" name="Google Shape;85;p11"/>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86" name="Google Shape;86;p11"/>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7"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88" name="Shape 88"/>
        <p:cNvGrpSpPr/>
        <p:nvPr/>
      </p:nvGrpSpPr>
      <p:grpSpPr>
        <a:xfrm>
          <a:off x="0" y="0"/>
          <a:ext cx="0" cy="0"/>
          <a:chOff x="0" y="0"/>
          <a:chExt cx="0" cy="0"/>
        </a:xfrm>
      </p:grpSpPr>
      <p:sp>
        <p:nvSpPr>
          <p:cNvPr id="89" name="Google Shape;89;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0" name="Google Shape;90;p13"/>
          <p:cNvSpPr txBox="1"/>
          <p:nvPr>
            <p:ph hasCustomPrompt="1" idx="2" type="title"/>
          </p:nvPr>
        </p:nvSpPr>
        <p:spPr>
          <a:xfrm>
            <a:off x="1505400" y="1384408"/>
            <a:ext cx="734700" cy="731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p:nvPr>
            <p:ph hasCustomPrompt="1" idx="3" type="title"/>
          </p:nvPr>
        </p:nvSpPr>
        <p:spPr>
          <a:xfrm>
            <a:off x="1505400" y="3023603"/>
            <a:ext cx="734700" cy="731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p:nvPr>
            <p:ph hasCustomPrompt="1" idx="4" type="title"/>
          </p:nvPr>
        </p:nvSpPr>
        <p:spPr>
          <a:xfrm>
            <a:off x="4204675" y="1384408"/>
            <a:ext cx="734700" cy="731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p:nvPr>
            <p:ph hasCustomPrompt="1" idx="5" type="title"/>
          </p:nvPr>
        </p:nvSpPr>
        <p:spPr>
          <a:xfrm>
            <a:off x="4204675" y="3023603"/>
            <a:ext cx="734700" cy="731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p:nvPr>
            <p:ph hasCustomPrompt="1" idx="6" type="title"/>
          </p:nvPr>
        </p:nvSpPr>
        <p:spPr>
          <a:xfrm>
            <a:off x="6903950" y="1384408"/>
            <a:ext cx="734700" cy="731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p:nvPr>
            <p:ph hasCustomPrompt="1" idx="7" type="title"/>
          </p:nvPr>
        </p:nvSpPr>
        <p:spPr>
          <a:xfrm>
            <a:off x="6903950" y="3023603"/>
            <a:ext cx="734700" cy="731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p:nvPr>
            <p:ph idx="1" type="subTitle"/>
          </p:nvPr>
        </p:nvSpPr>
        <p:spPr>
          <a:xfrm>
            <a:off x="720000" y="2115800"/>
            <a:ext cx="2305500" cy="49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7" name="Google Shape;97;p13"/>
          <p:cNvSpPr txBox="1"/>
          <p:nvPr>
            <p:ph idx="8" type="subTitle"/>
          </p:nvPr>
        </p:nvSpPr>
        <p:spPr>
          <a:xfrm>
            <a:off x="3419275" y="2115800"/>
            <a:ext cx="2305500" cy="49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8" name="Google Shape;98;p13"/>
          <p:cNvSpPr txBox="1"/>
          <p:nvPr>
            <p:ph idx="9" type="subTitle"/>
          </p:nvPr>
        </p:nvSpPr>
        <p:spPr>
          <a:xfrm>
            <a:off x="6118550" y="2115800"/>
            <a:ext cx="2305500" cy="49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9" name="Google Shape;99;p13"/>
          <p:cNvSpPr txBox="1"/>
          <p:nvPr>
            <p:ph idx="13" type="subTitle"/>
          </p:nvPr>
        </p:nvSpPr>
        <p:spPr>
          <a:xfrm>
            <a:off x="720000" y="3755000"/>
            <a:ext cx="2305500" cy="49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00" name="Google Shape;100;p13"/>
          <p:cNvSpPr txBox="1"/>
          <p:nvPr>
            <p:ph idx="14" type="subTitle"/>
          </p:nvPr>
        </p:nvSpPr>
        <p:spPr>
          <a:xfrm>
            <a:off x="3419275" y="3755000"/>
            <a:ext cx="2305500" cy="49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01" name="Google Shape;101;p13"/>
          <p:cNvSpPr txBox="1"/>
          <p:nvPr>
            <p:ph idx="15" type="subTitle"/>
          </p:nvPr>
        </p:nvSpPr>
        <p:spPr>
          <a:xfrm>
            <a:off x="6118550" y="3755000"/>
            <a:ext cx="2305500" cy="49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102" name="Google Shape;102;p13"/>
          <p:cNvGrpSpPr/>
          <p:nvPr/>
        </p:nvGrpSpPr>
        <p:grpSpPr>
          <a:xfrm>
            <a:off x="217150" y="0"/>
            <a:ext cx="8709725" cy="5128200"/>
            <a:chOff x="217150" y="0"/>
            <a:chExt cx="8709725" cy="5128200"/>
          </a:xfrm>
        </p:grpSpPr>
        <p:grpSp>
          <p:nvGrpSpPr>
            <p:cNvPr id="103" name="Google Shape;103;p13"/>
            <p:cNvGrpSpPr/>
            <p:nvPr/>
          </p:nvGrpSpPr>
          <p:grpSpPr>
            <a:xfrm flipH="1" rot="10800000">
              <a:off x="358138" y="0"/>
              <a:ext cx="8568738" cy="5128200"/>
              <a:chOff x="358138" y="0"/>
              <a:chExt cx="8568738" cy="5128200"/>
            </a:xfrm>
          </p:grpSpPr>
          <p:cxnSp>
            <p:nvCxnSpPr>
              <p:cNvPr id="104" name="Google Shape;104;p13"/>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05" name="Google Shape;105;p13"/>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06" name="Google Shape;106;p13"/>
              <p:cNvSpPr/>
              <p:nvPr/>
            </p:nvSpPr>
            <p:spPr>
              <a:xfrm>
                <a:off x="86448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
          <p:nvSpPr>
            <p:cNvPr id="107" name="Google Shape;107;p13"/>
            <p:cNvSpPr/>
            <p:nvPr/>
          </p:nvSpPr>
          <p:spPr>
            <a:xfrm flipH="1" rot="10800000">
              <a:off x="217150" y="44477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08" name="Shape 108"/>
        <p:cNvGrpSpPr/>
        <p:nvPr/>
      </p:nvGrpSpPr>
      <p:grpSpPr>
        <a:xfrm>
          <a:off x="0" y="0"/>
          <a:ext cx="0" cy="0"/>
          <a:chOff x="0" y="0"/>
          <a:chExt cx="0" cy="0"/>
        </a:xfrm>
      </p:grpSpPr>
      <p:sp>
        <p:nvSpPr>
          <p:cNvPr id="109" name="Google Shape;109;p14"/>
          <p:cNvSpPr txBox="1"/>
          <p:nvPr>
            <p:ph type="title"/>
          </p:nvPr>
        </p:nvSpPr>
        <p:spPr>
          <a:xfrm>
            <a:off x="713225" y="441725"/>
            <a:ext cx="3021300" cy="5760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10" name="Google Shape;110;p14"/>
          <p:cNvGrpSpPr/>
          <p:nvPr/>
        </p:nvGrpSpPr>
        <p:grpSpPr>
          <a:xfrm>
            <a:off x="217150" y="0"/>
            <a:ext cx="8709725" cy="5128200"/>
            <a:chOff x="217150" y="0"/>
            <a:chExt cx="8709725" cy="5128200"/>
          </a:xfrm>
        </p:grpSpPr>
        <p:cxnSp>
          <p:nvCxnSpPr>
            <p:cNvPr id="111" name="Google Shape;111;p14"/>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4"/>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13" name="Google Shape;113;p14"/>
            <p:cNvSpPr/>
            <p:nvPr/>
          </p:nvSpPr>
          <p:spPr>
            <a:xfrm>
              <a:off x="8644875"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14" name="Google Shape;114;p14"/>
            <p:cNvSpPr/>
            <p:nvPr/>
          </p:nvSpPr>
          <p:spPr>
            <a:xfrm>
              <a:off x="217150"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115" name="Shape 115"/>
        <p:cNvGrpSpPr/>
        <p:nvPr/>
      </p:nvGrpSpPr>
      <p:grpSpPr>
        <a:xfrm>
          <a:off x="0" y="0"/>
          <a:ext cx="0" cy="0"/>
          <a:chOff x="0" y="0"/>
          <a:chExt cx="0" cy="0"/>
        </a:xfrm>
      </p:grpSpPr>
      <p:sp>
        <p:nvSpPr>
          <p:cNvPr id="116" name="Google Shape;116;p15"/>
          <p:cNvSpPr txBox="1"/>
          <p:nvPr>
            <p:ph type="title"/>
          </p:nvPr>
        </p:nvSpPr>
        <p:spPr>
          <a:xfrm>
            <a:off x="1200900" y="471725"/>
            <a:ext cx="3531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7" name="Google Shape;117;p15"/>
          <p:cNvSpPr txBox="1"/>
          <p:nvPr>
            <p:ph idx="1" type="subTitle"/>
          </p:nvPr>
        </p:nvSpPr>
        <p:spPr>
          <a:xfrm>
            <a:off x="1200900" y="1171050"/>
            <a:ext cx="3531000" cy="87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8" name="Google Shape;118;p15"/>
          <p:cNvSpPr/>
          <p:nvPr>
            <p:ph idx="2" type="pic"/>
          </p:nvPr>
        </p:nvSpPr>
        <p:spPr>
          <a:xfrm>
            <a:off x="713225" y="2583200"/>
            <a:ext cx="4598400" cy="2020800"/>
          </a:xfrm>
          <a:prstGeom prst="roundRect">
            <a:avLst>
              <a:gd fmla="val 16667" name="adj"/>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sp>
        <p:nvSpPr>
          <p:cNvPr id="119" name="Google Shape;119;p15"/>
          <p:cNvSpPr/>
          <p:nvPr>
            <p:ph idx="3" type="pic"/>
          </p:nvPr>
        </p:nvSpPr>
        <p:spPr>
          <a:xfrm>
            <a:off x="5516825" y="539500"/>
            <a:ext cx="2913900" cy="4064400"/>
          </a:xfrm>
          <a:prstGeom prst="round2SameRect">
            <a:avLst>
              <a:gd fmla="val 50000" name="adj1"/>
              <a:gd fmla="val 0" name="adj2"/>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grpSp>
        <p:nvGrpSpPr>
          <p:cNvPr id="120" name="Google Shape;120;p15"/>
          <p:cNvGrpSpPr/>
          <p:nvPr/>
        </p:nvGrpSpPr>
        <p:grpSpPr>
          <a:xfrm>
            <a:off x="217150" y="0"/>
            <a:ext cx="8709725" cy="5128200"/>
            <a:chOff x="217150" y="0"/>
            <a:chExt cx="8709725" cy="5128200"/>
          </a:xfrm>
        </p:grpSpPr>
        <p:cxnSp>
          <p:nvCxnSpPr>
            <p:cNvPr id="121" name="Google Shape;121;p15"/>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22" name="Google Shape;122;p15"/>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23" name="Google Shape;123;p15"/>
            <p:cNvSpPr/>
            <p:nvPr/>
          </p:nvSpPr>
          <p:spPr>
            <a:xfrm>
              <a:off x="86448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24" name="Google Shape;124;p15"/>
            <p:cNvSpPr/>
            <p:nvPr/>
          </p:nvSpPr>
          <p:spPr>
            <a:xfrm>
              <a:off x="217150"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
    <p:spTree>
      <p:nvGrpSpPr>
        <p:cNvPr id="125" name="Shape 125"/>
        <p:cNvGrpSpPr/>
        <p:nvPr/>
      </p:nvGrpSpPr>
      <p:grpSpPr>
        <a:xfrm>
          <a:off x="0" y="0"/>
          <a:ext cx="0" cy="0"/>
          <a:chOff x="0" y="0"/>
          <a:chExt cx="0" cy="0"/>
        </a:xfrm>
      </p:grpSpPr>
      <p:sp>
        <p:nvSpPr>
          <p:cNvPr id="126" name="Google Shape;126;p16"/>
          <p:cNvSpPr txBox="1"/>
          <p:nvPr>
            <p:ph type="title"/>
          </p:nvPr>
        </p:nvSpPr>
        <p:spPr>
          <a:xfrm>
            <a:off x="4037400" y="441725"/>
            <a:ext cx="37587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7" name="Google Shape;127;p16"/>
          <p:cNvSpPr txBox="1"/>
          <p:nvPr>
            <p:ph idx="1" type="subTitle"/>
          </p:nvPr>
        </p:nvSpPr>
        <p:spPr>
          <a:xfrm>
            <a:off x="4037400" y="1308163"/>
            <a:ext cx="3758700" cy="71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8" name="Google Shape;128;p16"/>
          <p:cNvSpPr/>
          <p:nvPr>
            <p:ph idx="2" type="pic"/>
          </p:nvPr>
        </p:nvSpPr>
        <p:spPr>
          <a:xfrm>
            <a:off x="713225" y="539500"/>
            <a:ext cx="2751900" cy="4064400"/>
          </a:xfrm>
          <a:prstGeom prst="round2SameRect">
            <a:avLst>
              <a:gd fmla="val 50000" name="adj1"/>
              <a:gd fmla="val 0" name="adj2"/>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sp>
        <p:nvSpPr>
          <p:cNvPr id="129" name="Google Shape;129;p16"/>
          <p:cNvSpPr/>
          <p:nvPr>
            <p:ph idx="3" type="pic"/>
          </p:nvPr>
        </p:nvSpPr>
        <p:spPr>
          <a:xfrm>
            <a:off x="3752101" y="2318300"/>
            <a:ext cx="2021100" cy="2285700"/>
          </a:xfrm>
          <a:prstGeom prst="round2SameRect">
            <a:avLst>
              <a:gd fmla="val 50000" name="adj1"/>
              <a:gd fmla="val 0" name="adj2"/>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sp>
        <p:nvSpPr>
          <p:cNvPr id="130" name="Google Shape;130;p16"/>
          <p:cNvSpPr/>
          <p:nvPr>
            <p:ph idx="4" type="pic"/>
          </p:nvPr>
        </p:nvSpPr>
        <p:spPr>
          <a:xfrm>
            <a:off x="6060177" y="2318300"/>
            <a:ext cx="2021100" cy="2285700"/>
          </a:xfrm>
          <a:prstGeom prst="round2SameRect">
            <a:avLst>
              <a:gd fmla="val 50000" name="adj1"/>
              <a:gd fmla="val 0" name="adj2"/>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grpSp>
        <p:nvGrpSpPr>
          <p:cNvPr id="131" name="Google Shape;131;p16"/>
          <p:cNvGrpSpPr/>
          <p:nvPr/>
        </p:nvGrpSpPr>
        <p:grpSpPr>
          <a:xfrm>
            <a:off x="217150" y="0"/>
            <a:ext cx="8709725" cy="5128200"/>
            <a:chOff x="217150" y="0"/>
            <a:chExt cx="8709725" cy="5128200"/>
          </a:xfrm>
        </p:grpSpPr>
        <p:cxnSp>
          <p:nvCxnSpPr>
            <p:cNvPr id="132" name="Google Shape;132;p16"/>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33" name="Google Shape;133;p16"/>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34" name="Google Shape;134;p16"/>
            <p:cNvSpPr/>
            <p:nvPr/>
          </p:nvSpPr>
          <p:spPr>
            <a:xfrm>
              <a:off x="8644875"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35" name="Google Shape;135;p16"/>
            <p:cNvSpPr/>
            <p:nvPr/>
          </p:nvSpPr>
          <p:spPr>
            <a:xfrm>
              <a:off x="217150"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_1">
    <p:spTree>
      <p:nvGrpSpPr>
        <p:cNvPr id="136" name="Shape 136"/>
        <p:cNvGrpSpPr/>
        <p:nvPr/>
      </p:nvGrpSpPr>
      <p:grpSpPr>
        <a:xfrm>
          <a:off x="0" y="0"/>
          <a:ext cx="0" cy="0"/>
          <a:chOff x="0" y="0"/>
          <a:chExt cx="0" cy="0"/>
        </a:xfrm>
      </p:grpSpPr>
      <p:sp>
        <p:nvSpPr>
          <p:cNvPr id="137" name="Google Shape;137;p17"/>
          <p:cNvSpPr txBox="1"/>
          <p:nvPr>
            <p:ph type="title"/>
          </p:nvPr>
        </p:nvSpPr>
        <p:spPr>
          <a:xfrm>
            <a:off x="713250" y="445025"/>
            <a:ext cx="4635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8" name="Google Shape;138;p17"/>
          <p:cNvSpPr txBox="1"/>
          <p:nvPr>
            <p:ph idx="1" type="body"/>
          </p:nvPr>
        </p:nvSpPr>
        <p:spPr>
          <a:xfrm>
            <a:off x="713250" y="1257575"/>
            <a:ext cx="4635900" cy="2832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120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grpSp>
        <p:nvGrpSpPr>
          <p:cNvPr id="139" name="Google Shape;139;p17"/>
          <p:cNvGrpSpPr/>
          <p:nvPr/>
        </p:nvGrpSpPr>
        <p:grpSpPr>
          <a:xfrm>
            <a:off x="217150" y="0"/>
            <a:ext cx="8709725" cy="5128200"/>
            <a:chOff x="217150" y="0"/>
            <a:chExt cx="8709725" cy="5128200"/>
          </a:xfrm>
        </p:grpSpPr>
        <p:cxnSp>
          <p:nvCxnSpPr>
            <p:cNvPr id="140" name="Google Shape;140;p17"/>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41" name="Google Shape;141;p17"/>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42" name="Google Shape;142;p17"/>
            <p:cNvSpPr/>
            <p:nvPr/>
          </p:nvSpPr>
          <p:spPr>
            <a:xfrm>
              <a:off x="8644875"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43" name="Google Shape;143;p17"/>
            <p:cNvSpPr/>
            <p:nvPr/>
          </p:nvSpPr>
          <p:spPr>
            <a:xfrm>
              <a:off x="217150"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44" name="Shape 144"/>
        <p:cNvGrpSpPr/>
        <p:nvPr/>
      </p:nvGrpSpPr>
      <p:grpSpPr>
        <a:xfrm>
          <a:off x="0" y="0"/>
          <a:ext cx="0" cy="0"/>
          <a:chOff x="0" y="0"/>
          <a:chExt cx="0" cy="0"/>
        </a:xfrm>
      </p:grpSpPr>
      <p:sp>
        <p:nvSpPr>
          <p:cNvPr id="145" name="Google Shape;145;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 name="Google Shape;146;p18"/>
          <p:cNvSpPr txBox="1"/>
          <p:nvPr>
            <p:ph idx="1" type="subTitle"/>
          </p:nvPr>
        </p:nvSpPr>
        <p:spPr>
          <a:xfrm>
            <a:off x="720000" y="2806800"/>
            <a:ext cx="2450400" cy="12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7" name="Google Shape;147;p18"/>
          <p:cNvSpPr txBox="1"/>
          <p:nvPr>
            <p:ph idx="2" type="subTitle"/>
          </p:nvPr>
        </p:nvSpPr>
        <p:spPr>
          <a:xfrm>
            <a:off x="3346803" y="2806800"/>
            <a:ext cx="2450400" cy="12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8" name="Google Shape;148;p18"/>
          <p:cNvSpPr txBox="1"/>
          <p:nvPr>
            <p:ph idx="3" type="subTitle"/>
          </p:nvPr>
        </p:nvSpPr>
        <p:spPr>
          <a:xfrm>
            <a:off x="5973601" y="2806801"/>
            <a:ext cx="2450400" cy="126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49" name="Google Shape;149;p18"/>
          <p:cNvSpPr txBox="1"/>
          <p:nvPr>
            <p:ph idx="4" type="subTitle"/>
          </p:nvPr>
        </p:nvSpPr>
        <p:spPr>
          <a:xfrm>
            <a:off x="720000" y="2380200"/>
            <a:ext cx="2450400" cy="502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50" name="Google Shape;150;p18"/>
          <p:cNvSpPr txBox="1"/>
          <p:nvPr>
            <p:ph idx="5" type="subTitle"/>
          </p:nvPr>
        </p:nvSpPr>
        <p:spPr>
          <a:xfrm>
            <a:off x="3346803" y="2380200"/>
            <a:ext cx="2450400" cy="502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51" name="Google Shape;151;p18"/>
          <p:cNvSpPr txBox="1"/>
          <p:nvPr>
            <p:ph idx="6" type="subTitle"/>
          </p:nvPr>
        </p:nvSpPr>
        <p:spPr>
          <a:xfrm>
            <a:off x="5973601" y="2380200"/>
            <a:ext cx="2450400" cy="502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152" name="Google Shape;152;p18"/>
          <p:cNvGrpSpPr/>
          <p:nvPr/>
        </p:nvGrpSpPr>
        <p:grpSpPr>
          <a:xfrm flipH="1" rot="10800000">
            <a:off x="217150" y="0"/>
            <a:ext cx="8709725" cy="5128200"/>
            <a:chOff x="217150" y="0"/>
            <a:chExt cx="8709725" cy="5128200"/>
          </a:xfrm>
        </p:grpSpPr>
        <p:cxnSp>
          <p:nvCxnSpPr>
            <p:cNvPr id="153" name="Google Shape;153;p18"/>
            <p:cNvCxnSpPr/>
            <p:nvPr/>
          </p:nvCxnSpPr>
          <p:spPr>
            <a:xfrm rot="10800000">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54" name="Google Shape;154;p18"/>
            <p:cNvCxnSpPr/>
            <p:nvPr/>
          </p:nvCxnSpPr>
          <p:spPr>
            <a:xfrm rot="10800000">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55" name="Google Shape;155;p18"/>
            <p:cNvSpPr/>
            <p:nvPr/>
          </p:nvSpPr>
          <p:spPr>
            <a:xfrm flipH="1" rot="10800000">
              <a:off x="8644875" y="3832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56" name="Google Shape;156;p18"/>
            <p:cNvSpPr/>
            <p:nvPr/>
          </p:nvSpPr>
          <p:spPr>
            <a:xfrm flipH="1" rot="10800000">
              <a:off x="217150" y="44477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57" name="Shape 157"/>
        <p:cNvGrpSpPr/>
        <p:nvPr/>
      </p:nvGrpSpPr>
      <p:grpSpPr>
        <a:xfrm>
          <a:off x="0" y="0"/>
          <a:ext cx="0" cy="0"/>
          <a:chOff x="0" y="0"/>
          <a:chExt cx="0" cy="0"/>
        </a:xfrm>
      </p:grpSpPr>
      <p:sp>
        <p:nvSpPr>
          <p:cNvPr id="158" name="Google Shape;158;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9" name="Google Shape;159;p19"/>
          <p:cNvSpPr txBox="1"/>
          <p:nvPr>
            <p:ph idx="1" type="subTitle"/>
          </p:nvPr>
        </p:nvSpPr>
        <p:spPr>
          <a:xfrm>
            <a:off x="1531350" y="1717085"/>
            <a:ext cx="2811000" cy="108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0" name="Google Shape;160;p19"/>
          <p:cNvSpPr txBox="1"/>
          <p:nvPr>
            <p:ph idx="2" type="subTitle"/>
          </p:nvPr>
        </p:nvSpPr>
        <p:spPr>
          <a:xfrm>
            <a:off x="4801651" y="1717085"/>
            <a:ext cx="2811000" cy="108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1" name="Google Shape;161;p19"/>
          <p:cNvSpPr txBox="1"/>
          <p:nvPr>
            <p:ph idx="3" type="subTitle"/>
          </p:nvPr>
        </p:nvSpPr>
        <p:spPr>
          <a:xfrm>
            <a:off x="1531350" y="3405263"/>
            <a:ext cx="2811000" cy="108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2" name="Google Shape;162;p19"/>
          <p:cNvSpPr txBox="1"/>
          <p:nvPr>
            <p:ph idx="4" type="subTitle"/>
          </p:nvPr>
        </p:nvSpPr>
        <p:spPr>
          <a:xfrm>
            <a:off x="4801649" y="3405268"/>
            <a:ext cx="2811000" cy="108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63" name="Google Shape;163;p19"/>
          <p:cNvSpPr txBox="1"/>
          <p:nvPr>
            <p:ph idx="5" type="subTitle"/>
          </p:nvPr>
        </p:nvSpPr>
        <p:spPr>
          <a:xfrm>
            <a:off x="1531350" y="1341124"/>
            <a:ext cx="2811000" cy="448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4" name="Google Shape;164;p19"/>
          <p:cNvSpPr txBox="1"/>
          <p:nvPr>
            <p:ph idx="6" type="subTitle"/>
          </p:nvPr>
        </p:nvSpPr>
        <p:spPr>
          <a:xfrm>
            <a:off x="1531350" y="3029374"/>
            <a:ext cx="2811000" cy="448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5" name="Google Shape;165;p19"/>
          <p:cNvSpPr txBox="1"/>
          <p:nvPr>
            <p:ph idx="7" type="subTitle"/>
          </p:nvPr>
        </p:nvSpPr>
        <p:spPr>
          <a:xfrm>
            <a:off x="4801625" y="1341124"/>
            <a:ext cx="2811000" cy="448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6" name="Google Shape;166;p19"/>
          <p:cNvSpPr txBox="1"/>
          <p:nvPr>
            <p:ph idx="8" type="subTitle"/>
          </p:nvPr>
        </p:nvSpPr>
        <p:spPr>
          <a:xfrm>
            <a:off x="4801625" y="3029375"/>
            <a:ext cx="2811000" cy="448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167" name="Google Shape;167;p19"/>
          <p:cNvGrpSpPr/>
          <p:nvPr/>
        </p:nvGrpSpPr>
        <p:grpSpPr>
          <a:xfrm>
            <a:off x="217150" y="0"/>
            <a:ext cx="8709725" cy="5128200"/>
            <a:chOff x="217150" y="0"/>
            <a:chExt cx="8709725" cy="5128200"/>
          </a:xfrm>
        </p:grpSpPr>
        <p:cxnSp>
          <p:nvCxnSpPr>
            <p:cNvPr id="168" name="Google Shape;168;p19"/>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69" name="Google Shape;169;p19"/>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70" name="Google Shape;170;p19"/>
            <p:cNvSpPr/>
            <p:nvPr/>
          </p:nvSpPr>
          <p:spPr>
            <a:xfrm>
              <a:off x="8644875"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71" name="Google Shape;171;p19"/>
            <p:cNvSpPr/>
            <p:nvPr/>
          </p:nvSpPr>
          <p:spPr>
            <a:xfrm>
              <a:off x="217150"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72" name="Shape 172"/>
        <p:cNvGrpSpPr/>
        <p:nvPr/>
      </p:nvGrpSpPr>
      <p:grpSpPr>
        <a:xfrm>
          <a:off x="0" y="0"/>
          <a:ext cx="0" cy="0"/>
          <a:chOff x="0" y="0"/>
          <a:chExt cx="0" cy="0"/>
        </a:xfrm>
      </p:grpSpPr>
      <p:sp>
        <p:nvSpPr>
          <p:cNvPr id="173" name="Google Shape;173;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4" name="Google Shape;174;p20"/>
          <p:cNvSpPr txBox="1"/>
          <p:nvPr>
            <p:ph idx="1" type="subTitle"/>
          </p:nvPr>
        </p:nvSpPr>
        <p:spPr>
          <a:xfrm>
            <a:off x="712900" y="1763475"/>
            <a:ext cx="2469300" cy="91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75" name="Google Shape;175;p20"/>
          <p:cNvSpPr txBox="1"/>
          <p:nvPr>
            <p:ph idx="2" type="subTitle"/>
          </p:nvPr>
        </p:nvSpPr>
        <p:spPr>
          <a:xfrm>
            <a:off x="3281974" y="1763484"/>
            <a:ext cx="2579700" cy="91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76" name="Google Shape;176;p20"/>
          <p:cNvSpPr txBox="1"/>
          <p:nvPr>
            <p:ph idx="3" type="subTitle"/>
          </p:nvPr>
        </p:nvSpPr>
        <p:spPr>
          <a:xfrm>
            <a:off x="712900" y="3440775"/>
            <a:ext cx="2469300" cy="91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77" name="Google Shape;177;p20"/>
          <p:cNvSpPr txBox="1"/>
          <p:nvPr>
            <p:ph idx="4" type="subTitle"/>
          </p:nvPr>
        </p:nvSpPr>
        <p:spPr>
          <a:xfrm>
            <a:off x="3281985" y="3440776"/>
            <a:ext cx="2579700" cy="91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78" name="Google Shape;178;p20"/>
          <p:cNvSpPr txBox="1"/>
          <p:nvPr>
            <p:ph idx="5" type="subTitle"/>
          </p:nvPr>
        </p:nvSpPr>
        <p:spPr>
          <a:xfrm>
            <a:off x="5961452" y="1763480"/>
            <a:ext cx="2469300" cy="91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79" name="Google Shape;179;p20"/>
          <p:cNvSpPr txBox="1"/>
          <p:nvPr>
            <p:ph idx="6" type="subTitle"/>
          </p:nvPr>
        </p:nvSpPr>
        <p:spPr>
          <a:xfrm>
            <a:off x="5961475" y="3440775"/>
            <a:ext cx="2469300" cy="91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80" name="Google Shape;180;p20"/>
          <p:cNvSpPr txBox="1"/>
          <p:nvPr>
            <p:ph idx="7" type="subTitle"/>
          </p:nvPr>
        </p:nvSpPr>
        <p:spPr>
          <a:xfrm>
            <a:off x="712900" y="1371573"/>
            <a:ext cx="2469300" cy="460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1" name="Google Shape;181;p20"/>
          <p:cNvSpPr txBox="1"/>
          <p:nvPr>
            <p:ph idx="8" type="subTitle"/>
          </p:nvPr>
        </p:nvSpPr>
        <p:spPr>
          <a:xfrm>
            <a:off x="3281974" y="1371573"/>
            <a:ext cx="2577300" cy="460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2" name="Google Shape;182;p20"/>
          <p:cNvSpPr txBox="1"/>
          <p:nvPr>
            <p:ph idx="9" type="subTitle"/>
          </p:nvPr>
        </p:nvSpPr>
        <p:spPr>
          <a:xfrm>
            <a:off x="5961452" y="1371573"/>
            <a:ext cx="2466900" cy="460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3" name="Google Shape;183;p20"/>
          <p:cNvSpPr txBox="1"/>
          <p:nvPr>
            <p:ph idx="13" type="subTitle"/>
          </p:nvPr>
        </p:nvSpPr>
        <p:spPr>
          <a:xfrm>
            <a:off x="712900" y="3051285"/>
            <a:ext cx="2469300" cy="460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4" name="Google Shape;184;p20"/>
          <p:cNvSpPr txBox="1"/>
          <p:nvPr>
            <p:ph idx="14" type="subTitle"/>
          </p:nvPr>
        </p:nvSpPr>
        <p:spPr>
          <a:xfrm>
            <a:off x="3281974" y="3051282"/>
            <a:ext cx="2577300" cy="460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85" name="Google Shape;185;p20"/>
          <p:cNvSpPr txBox="1"/>
          <p:nvPr>
            <p:ph idx="15" type="subTitle"/>
          </p:nvPr>
        </p:nvSpPr>
        <p:spPr>
          <a:xfrm>
            <a:off x="5961452" y="3051278"/>
            <a:ext cx="2469300" cy="460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186" name="Google Shape;186;p20"/>
          <p:cNvGrpSpPr/>
          <p:nvPr/>
        </p:nvGrpSpPr>
        <p:grpSpPr>
          <a:xfrm>
            <a:off x="217150" y="0"/>
            <a:ext cx="8709725" cy="5128200"/>
            <a:chOff x="217150" y="0"/>
            <a:chExt cx="8709725" cy="5128200"/>
          </a:xfrm>
        </p:grpSpPr>
        <p:cxnSp>
          <p:nvCxnSpPr>
            <p:cNvPr id="187" name="Google Shape;187;p20"/>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88" name="Google Shape;188;p20"/>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89" name="Google Shape;189;p20"/>
            <p:cNvSpPr/>
            <p:nvPr/>
          </p:nvSpPr>
          <p:spPr>
            <a:xfrm>
              <a:off x="8644875"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90" name="Google Shape;190;p20"/>
            <p:cNvSpPr/>
            <p:nvPr/>
          </p:nvSpPr>
          <p:spPr>
            <a:xfrm>
              <a:off x="217150"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4982125" y="2795550"/>
            <a:ext cx="2650800" cy="841800"/>
          </a:xfrm>
          <a:prstGeom prst="rect">
            <a:avLst/>
          </a:prstGeom>
        </p:spPr>
        <p:txBody>
          <a:bodyPr anchorCtr="0" anchor="t"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hasCustomPrompt="1" idx="2" type="title"/>
          </p:nvPr>
        </p:nvSpPr>
        <p:spPr>
          <a:xfrm>
            <a:off x="5663125" y="1506150"/>
            <a:ext cx="1288800" cy="12894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p:nvPr>
            <p:ph idx="3" type="pic"/>
          </p:nvPr>
        </p:nvSpPr>
        <p:spPr>
          <a:xfrm>
            <a:off x="1511075" y="883500"/>
            <a:ext cx="2936700" cy="3376500"/>
          </a:xfrm>
          <a:prstGeom prst="round2SameRect">
            <a:avLst>
              <a:gd fmla="val 50000" name="adj1"/>
              <a:gd fmla="val 0" name="adj2"/>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grpSp>
        <p:nvGrpSpPr>
          <p:cNvPr id="20" name="Google Shape;20;p3"/>
          <p:cNvGrpSpPr/>
          <p:nvPr/>
        </p:nvGrpSpPr>
        <p:grpSpPr>
          <a:xfrm flipH="1">
            <a:off x="0" y="407650"/>
            <a:ext cx="9151500" cy="4337350"/>
            <a:chOff x="0" y="407650"/>
            <a:chExt cx="9151500" cy="4337350"/>
          </a:xfrm>
        </p:grpSpPr>
        <p:cxnSp>
          <p:nvCxnSpPr>
            <p:cNvPr id="21" name="Google Shape;21;p3"/>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22" name="Google Shape;22;p3"/>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23" name="Google Shape;23;p3"/>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4" name="Google Shape;24;p3"/>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
    <p:spTree>
      <p:nvGrpSpPr>
        <p:cNvPr id="191" name="Shape 191"/>
        <p:cNvGrpSpPr/>
        <p:nvPr/>
      </p:nvGrpSpPr>
      <p:grpSpPr>
        <a:xfrm>
          <a:off x="0" y="0"/>
          <a:ext cx="0" cy="0"/>
          <a:chOff x="0" y="0"/>
          <a:chExt cx="0" cy="0"/>
        </a:xfrm>
      </p:grpSpPr>
      <p:sp>
        <p:nvSpPr>
          <p:cNvPr id="192" name="Google Shape;192;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93" name="Google Shape;193;p21"/>
          <p:cNvGrpSpPr/>
          <p:nvPr/>
        </p:nvGrpSpPr>
        <p:grpSpPr>
          <a:xfrm flipH="1" rot="10800000">
            <a:off x="217150" y="0"/>
            <a:ext cx="8709725" cy="5128200"/>
            <a:chOff x="217150" y="0"/>
            <a:chExt cx="8709725" cy="5128200"/>
          </a:xfrm>
        </p:grpSpPr>
        <p:cxnSp>
          <p:nvCxnSpPr>
            <p:cNvPr id="194" name="Google Shape;194;p21"/>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195" name="Google Shape;195;p21"/>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196" name="Google Shape;196;p21"/>
            <p:cNvSpPr/>
            <p:nvPr/>
          </p:nvSpPr>
          <p:spPr>
            <a:xfrm>
              <a:off x="86448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197" name="Google Shape;197;p21"/>
            <p:cNvSpPr/>
            <p:nvPr/>
          </p:nvSpPr>
          <p:spPr>
            <a:xfrm>
              <a:off x="217150"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_1">
    <p:spTree>
      <p:nvGrpSpPr>
        <p:cNvPr id="198" name="Shape 198"/>
        <p:cNvGrpSpPr/>
        <p:nvPr/>
      </p:nvGrpSpPr>
      <p:grpSpPr>
        <a:xfrm>
          <a:off x="0" y="0"/>
          <a:ext cx="0" cy="0"/>
          <a:chOff x="0" y="0"/>
          <a:chExt cx="0" cy="0"/>
        </a:xfrm>
      </p:grpSpPr>
      <p:sp>
        <p:nvSpPr>
          <p:cNvPr id="199" name="Google Shape;199;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00" name="Google Shape;200;p22"/>
          <p:cNvGrpSpPr/>
          <p:nvPr/>
        </p:nvGrpSpPr>
        <p:grpSpPr>
          <a:xfrm>
            <a:off x="217150" y="0"/>
            <a:ext cx="8709725" cy="5128200"/>
            <a:chOff x="217150" y="0"/>
            <a:chExt cx="8709725" cy="5128200"/>
          </a:xfrm>
        </p:grpSpPr>
        <p:cxnSp>
          <p:nvCxnSpPr>
            <p:cNvPr id="201" name="Google Shape;201;p22"/>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202" name="Google Shape;202;p22"/>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203" name="Google Shape;203;p22"/>
            <p:cNvSpPr/>
            <p:nvPr/>
          </p:nvSpPr>
          <p:spPr>
            <a:xfrm>
              <a:off x="8644875"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04" name="Google Shape;204;p22"/>
            <p:cNvSpPr/>
            <p:nvPr/>
          </p:nvSpPr>
          <p:spPr>
            <a:xfrm>
              <a:off x="217150"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05" name="Shape 205"/>
        <p:cNvGrpSpPr/>
        <p:nvPr/>
      </p:nvGrpSpPr>
      <p:grpSpPr>
        <a:xfrm>
          <a:off x="0" y="0"/>
          <a:ext cx="0" cy="0"/>
          <a:chOff x="0" y="0"/>
          <a:chExt cx="0" cy="0"/>
        </a:xfrm>
      </p:grpSpPr>
      <p:sp>
        <p:nvSpPr>
          <p:cNvPr id="206" name="Google Shape;206;p23"/>
          <p:cNvSpPr txBox="1"/>
          <p:nvPr>
            <p:ph type="title"/>
          </p:nvPr>
        </p:nvSpPr>
        <p:spPr>
          <a:xfrm>
            <a:off x="2347938" y="706650"/>
            <a:ext cx="4448100" cy="105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7" name="Google Shape;207;p23"/>
          <p:cNvSpPr txBox="1"/>
          <p:nvPr>
            <p:ph idx="1" type="subTitle"/>
          </p:nvPr>
        </p:nvSpPr>
        <p:spPr>
          <a:xfrm>
            <a:off x="2347900" y="1765350"/>
            <a:ext cx="4448100" cy="116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208" name="Google Shape;208;p23"/>
          <p:cNvGrpSpPr/>
          <p:nvPr/>
        </p:nvGrpSpPr>
        <p:grpSpPr>
          <a:xfrm flipH="1">
            <a:off x="0" y="407650"/>
            <a:ext cx="9151500" cy="4337350"/>
            <a:chOff x="0" y="407650"/>
            <a:chExt cx="9151500" cy="4337350"/>
          </a:xfrm>
        </p:grpSpPr>
        <p:cxnSp>
          <p:nvCxnSpPr>
            <p:cNvPr id="209" name="Google Shape;209;p23"/>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210" name="Google Shape;210;p23"/>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211" name="Google Shape;211;p23"/>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12" name="Google Shape;212;p23"/>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
        <p:nvSpPr>
          <p:cNvPr id="213" name="Google Shape;213;p23"/>
          <p:cNvSpPr txBox="1"/>
          <p:nvPr/>
        </p:nvSpPr>
        <p:spPr>
          <a:xfrm>
            <a:off x="2348111" y="3679900"/>
            <a:ext cx="44478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000">
                <a:solidFill>
                  <a:schemeClr val="dk1"/>
                </a:solidFill>
                <a:latin typeface="Gothic A1"/>
                <a:ea typeface="Gothic A1"/>
                <a:cs typeface="Gothic A1"/>
                <a:sym typeface="Gothic A1"/>
              </a:rPr>
              <a:t>CREDITS:</a:t>
            </a:r>
            <a:r>
              <a:rPr lang="en" sz="1000">
                <a:solidFill>
                  <a:schemeClr val="dk1"/>
                </a:solidFill>
                <a:latin typeface="Gothic A1"/>
                <a:ea typeface="Gothic A1"/>
                <a:cs typeface="Gothic A1"/>
                <a:sym typeface="Gothic A1"/>
              </a:rPr>
              <a:t> This presentation template was created by </a:t>
            </a:r>
            <a:r>
              <a:rPr b="1" lang="en" sz="1000" u="sng">
                <a:solidFill>
                  <a:schemeClr val="hlink"/>
                </a:solidFill>
                <a:latin typeface="Gothic A1"/>
                <a:ea typeface="Gothic A1"/>
                <a:cs typeface="Gothic A1"/>
                <a:sym typeface="Gothic A1"/>
                <a:hlinkClick r:id="rId2"/>
              </a:rPr>
              <a:t>Slidesgo</a:t>
            </a:r>
            <a:r>
              <a:rPr lang="en" sz="1000">
                <a:solidFill>
                  <a:schemeClr val="dk1"/>
                </a:solidFill>
                <a:latin typeface="Gothic A1"/>
                <a:ea typeface="Gothic A1"/>
                <a:cs typeface="Gothic A1"/>
                <a:sym typeface="Gothic A1"/>
              </a:rPr>
              <a:t>, and includes icons by </a:t>
            </a:r>
            <a:r>
              <a:rPr b="1" lang="en" sz="1000" u="sng">
                <a:solidFill>
                  <a:schemeClr val="dk1"/>
                </a:solidFill>
                <a:latin typeface="Gothic A1"/>
                <a:ea typeface="Gothic A1"/>
                <a:cs typeface="Gothic A1"/>
                <a:sym typeface="Gothic A1"/>
                <a:hlinkClick r:id="rId3">
                  <a:extLst>
                    <a:ext uri="{A12FA001-AC4F-418D-AE19-62706E023703}">
                      <ahyp:hlinkClr val="tx"/>
                    </a:ext>
                  </a:extLst>
                </a:hlinkClick>
              </a:rPr>
              <a:t>Flaticon</a:t>
            </a:r>
            <a:r>
              <a:rPr lang="en" sz="1000">
                <a:solidFill>
                  <a:schemeClr val="dk1"/>
                </a:solidFill>
                <a:latin typeface="Gothic A1"/>
                <a:ea typeface="Gothic A1"/>
                <a:cs typeface="Gothic A1"/>
                <a:sym typeface="Gothic A1"/>
              </a:rPr>
              <a:t>, and infographics &amp; images by </a:t>
            </a:r>
            <a:r>
              <a:rPr b="1" lang="en" sz="1000" u="sng">
                <a:solidFill>
                  <a:schemeClr val="dk1"/>
                </a:solidFill>
                <a:latin typeface="Gothic A1"/>
                <a:ea typeface="Gothic A1"/>
                <a:cs typeface="Gothic A1"/>
                <a:sym typeface="Gothic A1"/>
                <a:hlinkClick r:id="rId4">
                  <a:extLst>
                    <a:ext uri="{A12FA001-AC4F-418D-AE19-62706E023703}">
                      <ahyp:hlinkClr val="tx"/>
                    </a:ext>
                  </a:extLst>
                </a:hlinkClick>
              </a:rPr>
              <a:t>Freepik</a:t>
            </a:r>
            <a:r>
              <a:rPr lang="en" sz="1000" u="sng">
                <a:solidFill>
                  <a:schemeClr val="dk1"/>
                </a:solidFill>
                <a:latin typeface="Gothic A1"/>
                <a:ea typeface="Gothic A1"/>
                <a:cs typeface="Gothic A1"/>
                <a:sym typeface="Gothic A1"/>
              </a:rPr>
              <a:t> </a:t>
            </a:r>
            <a:endParaRPr b="1" sz="1000" u="sng">
              <a:solidFill>
                <a:schemeClr val="dk1"/>
              </a:solidFill>
              <a:latin typeface="Gothic A1"/>
              <a:ea typeface="Gothic A1"/>
              <a:cs typeface="Gothic A1"/>
              <a:sym typeface="Gothic A1"/>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14" name="Shape 214"/>
        <p:cNvGrpSpPr/>
        <p:nvPr/>
      </p:nvGrpSpPr>
      <p:grpSpPr>
        <a:xfrm>
          <a:off x="0" y="0"/>
          <a:ext cx="0" cy="0"/>
          <a:chOff x="0" y="0"/>
          <a:chExt cx="0" cy="0"/>
        </a:xfrm>
      </p:grpSpPr>
      <p:grpSp>
        <p:nvGrpSpPr>
          <p:cNvPr id="215" name="Google Shape;215;p24"/>
          <p:cNvGrpSpPr/>
          <p:nvPr/>
        </p:nvGrpSpPr>
        <p:grpSpPr>
          <a:xfrm flipH="1">
            <a:off x="0" y="407650"/>
            <a:ext cx="9151500" cy="4337350"/>
            <a:chOff x="0" y="407650"/>
            <a:chExt cx="9151500" cy="4337350"/>
          </a:xfrm>
        </p:grpSpPr>
        <p:cxnSp>
          <p:nvCxnSpPr>
            <p:cNvPr id="216" name="Google Shape;216;p24"/>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217" name="Google Shape;217;p24"/>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218" name="Google Shape;218;p24"/>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19" name="Google Shape;219;p24"/>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20" name="Shape 220"/>
        <p:cNvGrpSpPr/>
        <p:nvPr/>
      </p:nvGrpSpPr>
      <p:grpSpPr>
        <a:xfrm>
          <a:off x="0" y="0"/>
          <a:ext cx="0" cy="0"/>
          <a:chOff x="0" y="0"/>
          <a:chExt cx="0" cy="0"/>
        </a:xfrm>
      </p:grpSpPr>
      <p:grpSp>
        <p:nvGrpSpPr>
          <p:cNvPr id="221" name="Google Shape;221;p25"/>
          <p:cNvGrpSpPr/>
          <p:nvPr/>
        </p:nvGrpSpPr>
        <p:grpSpPr>
          <a:xfrm>
            <a:off x="217150" y="0"/>
            <a:ext cx="8709725" cy="5128200"/>
            <a:chOff x="217150" y="0"/>
            <a:chExt cx="8709725" cy="5128200"/>
          </a:xfrm>
        </p:grpSpPr>
        <p:cxnSp>
          <p:nvCxnSpPr>
            <p:cNvPr id="222" name="Google Shape;222;p25"/>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223" name="Google Shape;223;p25"/>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224" name="Google Shape;224;p25"/>
            <p:cNvSpPr/>
            <p:nvPr/>
          </p:nvSpPr>
          <p:spPr>
            <a:xfrm>
              <a:off x="8644875"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25" name="Google Shape;225;p25"/>
            <p:cNvSpPr/>
            <p:nvPr/>
          </p:nvSpPr>
          <p:spPr>
            <a:xfrm>
              <a:off x="217150"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 name="Google Shape;27;p4"/>
          <p:cNvSpPr txBox="1"/>
          <p:nvPr>
            <p:ph idx="1" type="body"/>
          </p:nvPr>
        </p:nvSpPr>
        <p:spPr>
          <a:xfrm>
            <a:off x="720000" y="1480325"/>
            <a:ext cx="4984500" cy="2795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grpSp>
        <p:nvGrpSpPr>
          <p:cNvPr id="28" name="Google Shape;28;p4"/>
          <p:cNvGrpSpPr/>
          <p:nvPr/>
        </p:nvGrpSpPr>
        <p:grpSpPr>
          <a:xfrm flipH="1" rot="10800000">
            <a:off x="217150" y="0"/>
            <a:ext cx="8709725" cy="5128200"/>
            <a:chOff x="217150" y="0"/>
            <a:chExt cx="8709725" cy="5128200"/>
          </a:xfrm>
        </p:grpSpPr>
        <p:cxnSp>
          <p:nvCxnSpPr>
            <p:cNvPr id="29" name="Google Shape;29;p4"/>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30" name="Google Shape;30;p4"/>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31" name="Google Shape;31;p4"/>
            <p:cNvSpPr/>
            <p:nvPr/>
          </p:nvSpPr>
          <p:spPr>
            <a:xfrm>
              <a:off x="86448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32" name="Google Shape;32;p4"/>
            <p:cNvSpPr/>
            <p:nvPr/>
          </p:nvSpPr>
          <p:spPr>
            <a:xfrm>
              <a:off x="217150"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 name="Google Shape;35;p5"/>
          <p:cNvSpPr txBox="1"/>
          <p:nvPr>
            <p:ph idx="1" type="subTitle"/>
          </p:nvPr>
        </p:nvSpPr>
        <p:spPr>
          <a:xfrm>
            <a:off x="4657284" y="2619899"/>
            <a:ext cx="3043500" cy="160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6" name="Google Shape;36;p5"/>
          <p:cNvSpPr txBox="1"/>
          <p:nvPr>
            <p:ph idx="2" type="subTitle"/>
          </p:nvPr>
        </p:nvSpPr>
        <p:spPr>
          <a:xfrm>
            <a:off x="1443213" y="2619905"/>
            <a:ext cx="3043500" cy="160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 name="Google Shape;37;p5"/>
          <p:cNvSpPr txBox="1"/>
          <p:nvPr>
            <p:ph idx="3" type="subTitle"/>
          </p:nvPr>
        </p:nvSpPr>
        <p:spPr>
          <a:xfrm>
            <a:off x="1443213" y="2171725"/>
            <a:ext cx="3043500" cy="486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8" name="Google Shape;38;p5"/>
          <p:cNvSpPr txBox="1"/>
          <p:nvPr>
            <p:ph idx="4" type="subTitle"/>
          </p:nvPr>
        </p:nvSpPr>
        <p:spPr>
          <a:xfrm>
            <a:off x="4657284" y="2171725"/>
            <a:ext cx="3043500" cy="486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39" name="Google Shape;39;p5"/>
          <p:cNvGrpSpPr/>
          <p:nvPr/>
        </p:nvGrpSpPr>
        <p:grpSpPr>
          <a:xfrm>
            <a:off x="217150" y="0"/>
            <a:ext cx="8709725" cy="5128200"/>
            <a:chOff x="217150" y="0"/>
            <a:chExt cx="8709725" cy="5128200"/>
          </a:xfrm>
        </p:grpSpPr>
        <p:cxnSp>
          <p:nvCxnSpPr>
            <p:cNvPr id="40" name="Google Shape;40;p5"/>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41" name="Google Shape;41;p5"/>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42" name="Google Shape;42;p5"/>
            <p:cNvSpPr/>
            <p:nvPr/>
          </p:nvSpPr>
          <p:spPr>
            <a:xfrm>
              <a:off x="86448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43" name="Google Shape;43;p5"/>
            <p:cNvSpPr/>
            <p:nvPr/>
          </p:nvSpPr>
          <p:spPr>
            <a:xfrm>
              <a:off x="217150"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46" name="Google Shape;46;p6"/>
          <p:cNvGrpSpPr/>
          <p:nvPr/>
        </p:nvGrpSpPr>
        <p:grpSpPr>
          <a:xfrm>
            <a:off x="217150" y="0"/>
            <a:ext cx="8709725" cy="5128200"/>
            <a:chOff x="217150" y="0"/>
            <a:chExt cx="8709725" cy="5128200"/>
          </a:xfrm>
        </p:grpSpPr>
        <p:grpSp>
          <p:nvGrpSpPr>
            <p:cNvPr id="47" name="Google Shape;47;p6"/>
            <p:cNvGrpSpPr/>
            <p:nvPr/>
          </p:nvGrpSpPr>
          <p:grpSpPr>
            <a:xfrm>
              <a:off x="358138" y="0"/>
              <a:ext cx="8568738" cy="5128200"/>
              <a:chOff x="358138" y="0"/>
              <a:chExt cx="8568738" cy="5128200"/>
            </a:xfrm>
          </p:grpSpPr>
          <p:cxnSp>
            <p:nvCxnSpPr>
              <p:cNvPr id="48" name="Google Shape;48;p6"/>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49" name="Google Shape;49;p6"/>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50" name="Google Shape;50;p6"/>
              <p:cNvSpPr/>
              <p:nvPr/>
            </p:nvSpPr>
            <p:spPr>
              <a:xfrm>
                <a:off x="86448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
          <p:nvSpPr>
            <p:cNvPr id="51" name="Google Shape;51;p6"/>
            <p:cNvSpPr/>
            <p:nvPr/>
          </p:nvSpPr>
          <p:spPr>
            <a:xfrm>
              <a:off x="217150" y="3985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 name="Shape 52"/>
        <p:cNvGrpSpPr/>
        <p:nvPr/>
      </p:nvGrpSpPr>
      <p:grpSpPr>
        <a:xfrm>
          <a:off x="0" y="0"/>
          <a:ext cx="0" cy="0"/>
          <a:chOff x="0" y="0"/>
          <a:chExt cx="0" cy="0"/>
        </a:xfrm>
      </p:grpSpPr>
      <p:sp>
        <p:nvSpPr>
          <p:cNvPr id="53" name="Google Shape;53;p7"/>
          <p:cNvSpPr txBox="1"/>
          <p:nvPr>
            <p:ph type="title"/>
          </p:nvPr>
        </p:nvSpPr>
        <p:spPr>
          <a:xfrm>
            <a:off x="3886200" y="904513"/>
            <a:ext cx="42948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4" name="Google Shape;54;p7"/>
          <p:cNvSpPr txBox="1"/>
          <p:nvPr>
            <p:ph idx="1" type="subTitle"/>
          </p:nvPr>
        </p:nvSpPr>
        <p:spPr>
          <a:xfrm>
            <a:off x="3886200" y="1693188"/>
            <a:ext cx="4294800" cy="25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Char char="●"/>
              <a:defRPr/>
            </a:lvl1pPr>
            <a:lvl2pPr lvl="1" rtl="0" algn="ctr">
              <a:lnSpc>
                <a:spcPct val="100000"/>
              </a:lnSpc>
              <a:spcBef>
                <a:spcPts val="1000"/>
              </a:spcBef>
              <a:spcAft>
                <a:spcPts val="0"/>
              </a:spcAft>
              <a:buClr>
                <a:srgbClr val="E76A28"/>
              </a:buClr>
              <a:buSzPts val="1200"/>
              <a:buChar char="○"/>
              <a:defRPr/>
            </a:lvl2pPr>
            <a:lvl3pPr lvl="2" rtl="0" algn="ctr">
              <a:lnSpc>
                <a:spcPct val="100000"/>
              </a:lnSpc>
              <a:spcBef>
                <a:spcPts val="0"/>
              </a:spcBef>
              <a:spcAft>
                <a:spcPts val="0"/>
              </a:spcAft>
              <a:buClr>
                <a:srgbClr val="E76A28"/>
              </a:buClr>
              <a:buSzPts val="1200"/>
              <a:buChar char="■"/>
              <a:defRPr/>
            </a:lvl3pPr>
            <a:lvl4pPr lvl="3" rtl="0" algn="ctr">
              <a:lnSpc>
                <a:spcPct val="100000"/>
              </a:lnSpc>
              <a:spcBef>
                <a:spcPts val="0"/>
              </a:spcBef>
              <a:spcAft>
                <a:spcPts val="0"/>
              </a:spcAft>
              <a:buClr>
                <a:srgbClr val="E76A28"/>
              </a:buClr>
              <a:buSzPts val="1200"/>
              <a:buChar char="●"/>
              <a:defRPr/>
            </a:lvl4pPr>
            <a:lvl5pPr lvl="4" rtl="0" algn="ctr">
              <a:lnSpc>
                <a:spcPct val="100000"/>
              </a:lnSpc>
              <a:spcBef>
                <a:spcPts val="0"/>
              </a:spcBef>
              <a:spcAft>
                <a:spcPts val="0"/>
              </a:spcAft>
              <a:buClr>
                <a:srgbClr val="E76A28"/>
              </a:buClr>
              <a:buSzPts val="1200"/>
              <a:buChar char="○"/>
              <a:defRPr/>
            </a:lvl5pPr>
            <a:lvl6pPr lvl="5" rtl="0" algn="ctr">
              <a:lnSpc>
                <a:spcPct val="100000"/>
              </a:lnSpc>
              <a:spcBef>
                <a:spcPts val="0"/>
              </a:spcBef>
              <a:spcAft>
                <a:spcPts val="0"/>
              </a:spcAft>
              <a:buClr>
                <a:srgbClr val="999999"/>
              </a:buClr>
              <a:buSzPts val="1200"/>
              <a:buChar char="■"/>
              <a:defRPr/>
            </a:lvl6pPr>
            <a:lvl7pPr lvl="6" rtl="0" algn="ctr">
              <a:lnSpc>
                <a:spcPct val="100000"/>
              </a:lnSpc>
              <a:spcBef>
                <a:spcPts val="0"/>
              </a:spcBef>
              <a:spcAft>
                <a:spcPts val="0"/>
              </a:spcAft>
              <a:buClr>
                <a:srgbClr val="999999"/>
              </a:buClr>
              <a:buSzPts val="1200"/>
              <a:buChar char="●"/>
              <a:defRPr/>
            </a:lvl7pPr>
            <a:lvl8pPr lvl="7" rtl="0" algn="ctr">
              <a:lnSpc>
                <a:spcPct val="100000"/>
              </a:lnSpc>
              <a:spcBef>
                <a:spcPts val="0"/>
              </a:spcBef>
              <a:spcAft>
                <a:spcPts val="0"/>
              </a:spcAft>
              <a:buClr>
                <a:srgbClr val="999999"/>
              </a:buClr>
              <a:buSzPts val="1200"/>
              <a:buChar char="○"/>
              <a:defRPr/>
            </a:lvl8pPr>
            <a:lvl9pPr lvl="8" rtl="0" algn="ctr">
              <a:lnSpc>
                <a:spcPct val="100000"/>
              </a:lnSpc>
              <a:spcBef>
                <a:spcPts val="0"/>
              </a:spcBef>
              <a:spcAft>
                <a:spcPts val="0"/>
              </a:spcAft>
              <a:buClr>
                <a:srgbClr val="999999"/>
              </a:buClr>
              <a:buSzPts val="1200"/>
              <a:buChar char="■"/>
              <a:defRPr/>
            </a:lvl9pPr>
          </a:lstStyle>
          <a:p/>
        </p:txBody>
      </p:sp>
      <p:sp>
        <p:nvSpPr>
          <p:cNvPr id="55" name="Google Shape;55;p7"/>
          <p:cNvSpPr/>
          <p:nvPr>
            <p:ph idx="2" type="pic"/>
          </p:nvPr>
        </p:nvSpPr>
        <p:spPr>
          <a:xfrm>
            <a:off x="963025" y="639450"/>
            <a:ext cx="2566800" cy="3864600"/>
          </a:xfrm>
          <a:prstGeom prst="round2SameRect">
            <a:avLst>
              <a:gd fmla="val 50000" name="adj1"/>
              <a:gd fmla="val 0" name="adj2"/>
            </a:avLst>
          </a:prstGeom>
          <a:noFill/>
          <a:ln cap="flat" cmpd="sng" w="9525">
            <a:solidFill>
              <a:schemeClr val="dk2"/>
            </a:solidFill>
            <a:prstDash val="solid"/>
            <a:round/>
            <a:headEnd len="sm" w="sm" type="none"/>
            <a:tailEnd len="sm" w="sm" type="none"/>
          </a:ln>
          <a:effectLst>
            <a:outerShdw rotWithShape="0" algn="bl" dir="21540000" dist="76200">
              <a:schemeClr val="dk2"/>
            </a:outerShdw>
          </a:effectLst>
        </p:spPr>
      </p:sp>
      <p:grpSp>
        <p:nvGrpSpPr>
          <p:cNvPr id="56" name="Google Shape;56;p7"/>
          <p:cNvGrpSpPr/>
          <p:nvPr/>
        </p:nvGrpSpPr>
        <p:grpSpPr>
          <a:xfrm>
            <a:off x="217150" y="0"/>
            <a:ext cx="8709725" cy="5128200"/>
            <a:chOff x="217150" y="0"/>
            <a:chExt cx="8709725" cy="5128200"/>
          </a:xfrm>
        </p:grpSpPr>
        <p:cxnSp>
          <p:nvCxnSpPr>
            <p:cNvPr id="57" name="Google Shape;57;p7"/>
            <p:cNvCxnSpPr/>
            <p:nvPr/>
          </p:nvCxnSpPr>
          <p:spPr>
            <a:xfrm>
              <a:off x="358138" y="0"/>
              <a:ext cx="0" cy="512820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7"/>
            <p:cNvCxnSpPr/>
            <p:nvPr/>
          </p:nvCxnSpPr>
          <p:spPr>
            <a:xfrm>
              <a:off x="8785863" y="0"/>
              <a:ext cx="0" cy="5128200"/>
            </a:xfrm>
            <a:prstGeom prst="straightConnector1">
              <a:avLst/>
            </a:prstGeom>
            <a:noFill/>
            <a:ln cap="flat" cmpd="sng" w="9525">
              <a:solidFill>
                <a:schemeClr val="dk2"/>
              </a:solidFill>
              <a:prstDash val="solid"/>
              <a:round/>
              <a:headEnd len="med" w="med" type="none"/>
              <a:tailEnd len="med" w="med" type="none"/>
            </a:ln>
          </p:spPr>
        </p:cxnSp>
        <p:sp>
          <p:nvSpPr>
            <p:cNvPr id="59" name="Google Shape;59;p7"/>
            <p:cNvSpPr/>
            <p:nvPr/>
          </p:nvSpPr>
          <p:spPr>
            <a:xfrm>
              <a:off x="8644875"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60" name="Google Shape;60;p7"/>
            <p:cNvSpPr/>
            <p:nvPr/>
          </p:nvSpPr>
          <p:spPr>
            <a:xfrm>
              <a:off x="217150" y="24307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sp>
        <p:nvSpPr>
          <p:cNvPr id="62" name="Google Shape;62;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3" name="Google Shape;63;p8"/>
          <p:cNvGrpSpPr/>
          <p:nvPr/>
        </p:nvGrpSpPr>
        <p:grpSpPr>
          <a:xfrm>
            <a:off x="0" y="407650"/>
            <a:ext cx="9151500" cy="4337350"/>
            <a:chOff x="0" y="407650"/>
            <a:chExt cx="9151500" cy="4337350"/>
          </a:xfrm>
        </p:grpSpPr>
        <p:cxnSp>
          <p:nvCxnSpPr>
            <p:cNvPr id="64" name="Google Shape;64;p8"/>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65" name="Google Shape;65;p8"/>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66" name="Google Shape;66;p8"/>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67" name="Google Shape;67;p8"/>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 name="Shape 68"/>
        <p:cNvGrpSpPr/>
        <p:nvPr/>
      </p:nvGrpSpPr>
      <p:grpSpPr>
        <a:xfrm>
          <a:off x="0" y="0"/>
          <a:ext cx="0" cy="0"/>
          <a:chOff x="0" y="0"/>
          <a:chExt cx="0" cy="0"/>
        </a:xfrm>
      </p:grpSpPr>
      <p:sp>
        <p:nvSpPr>
          <p:cNvPr id="69" name="Google Shape;69;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5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70" name="Google Shape;70;p9"/>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71" name="Google Shape;71;p9"/>
          <p:cNvGrpSpPr/>
          <p:nvPr/>
        </p:nvGrpSpPr>
        <p:grpSpPr>
          <a:xfrm flipH="1">
            <a:off x="0" y="407650"/>
            <a:ext cx="9151500" cy="4337350"/>
            <a:chOff x="0" y="407650"/>
            <a:chExt cx="9151500" cy="4337350"/>
          </a:xfrm>
        </p:grpSpPr>
        <p:cxnSp>
          <p:nvCxnSpPr>
            <p:cNvPr id="72" name="Google Shape;72;p9"/>
            <p:cNvCxnSpPr/>
            <p:nvPr/>
          </p:nvCxnSpPr>
          <p:spPr>
            <a:xfrm>
              <a:off x="0" y="548650"/>
              <a:ext cx="9151500" cy="0"/>
            </a:xfrm>
            <a:prstGeom prst="straightConnector1">
              <a:avLst/>
            </a:prstGeom>
            <a:noFill/>
            <a:ln cap="flat" cmpd="sng" w="9525">
              <a:solidFill>
                <a:schemeClr val="dk2"/>
              </a:solidFill>
              <a:prstDash val="solid"/>
              <a:round/>
              <a:headEnd len="med" w="med" type="none"/>
              <a:tailEnd len="med" w="med" type="none"/>
            </a:ln>
          </p:spPr>
        </p:cxnSp>
        <p:cxnSp>
          <p:nvCxnSpPr>
            <p:cNvPr id="73" name="Google Shape;73;p9"/>
            <p:cNvCxnSpPr/>
            <p:nvPr/>
          </p:nvCxnSpPr>
          <p:spPr>
            <a:xfrm>
              <a:off x="0" y="4604000"/>
              <a:ext cx="9151500" cy="0"/>
            </a:xfrm>
            <a:prstGeom prst="straightConnector1">
              <a:avLst/>
            </a:prstGeom>
            <a:noFill/>
            <a:ln cap="flat" cmpd="sng" w="9525">
              <a:solidFill>
                <a:schemeClr val="dk2"/>
              </a:solidFill>
              <a:prstDash val="solid"/>
              <a:round/>
              <a:headEnd len="med" w="med" type="none"/>
              <a:tailEnd len="med" w="med" type="none"/>
            </a:ln>
          </p:spPr>
        </p:cxnSp>
        <p:sp>
          <p:nvSpPr>
            <p:cNvPr id="74" name="Google Shape;74;p9"/>
            <p:cNvSpPr/>
            <p:nvPr/>
          </p:nvSpPr>
          <p:spPr>
            <a:xfrm>
              <a:off x="572225" y="40765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75" name="Google Shape;75;p9"/>
            <p:cNvSpPr/>
            <p:nvPr/>
          </p:nvSpPr>
          <p:spPr>
            <a:xfrm>
              <a:off x="8289775" y="4463000"/>
              <a:ext cx="282000" cy="282000"/>
            </a:xfrm>
            <a:prstGeom prst="star4">
              <a:avLst>
                <a:gd fmla="val 125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0"/>
          <p:cNvSpPr/>
          <p:nvPr>
            <p:ph idx="2" type="pic"/>
          </p:nvPr>
        </p:nvSpPr>
        <p:spPr>
          <a:xfrm>
            <a:off x="0" y="-14875"/>
            <a:ext cx="9144000" cy="5158500"/>
          </a:xfrm>
          <a:prstGeom prst="rect">
            <a:avLst/>
          </a:prstGeom>
          <a:noFill/>
          <a:ln>
            <a:noFill/>
          </a:ln>
        </p:spPr>
      </p:sp>
      <p:sp>
        <p:nvSpPr>
          <p:cNvPr id="78" name="Google Shape;78;p10"/>
          <p:cNvSpPr txBox="1"/>
          <p:nvPr>
            <p:ph type="title"/>
          </p:nvPr>
        </p:nvSpPr>
        <p:spPr>
          <a:xfrm>
            <a:off x="713225" y="1784875"/>
            <a:ext cx="1976100" cy="15828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3000"/>
              <a:buNone/>
              <a:defRPr sz="18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1pPr>
            <a:lvl2pPr lvl="1"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2pPr>
            <a:lvl3pPr lvl="2"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3pPr>
            <a:lvl4pPr lvl="3"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4pPr>
            <a:lvl5pPr lvl="4"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5pPr>
            <a:lvl6pPr lvl="5"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6pPr>
            <a:lvl7pPr lvl="6"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7pPr>
            <a:lvl8pPr lvl="7"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8pPr>
            <a:lvl9pPr lvl="8"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1pPr>
            <a:lvl2pPr indent="-304800" lvl="1" marL="9144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2pPr>
            <a:lvl3pPr indent="-304800" lvl="2" marL="13716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3pPr>
            <a:lvl4pPr indent="-304800" lvl="3" marL="1828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4pPr>
            <a:lvl5pPr indent="-304800" lvl="4" marL="22860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5pPr>
            <a:lvl6pPr indent="-304800" lvl="5" marL="27432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6pPr>
            <a:lvl7pPr indent="-304800" lvl="6" marL="32004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7pPr>
            <a:lvl8pPr indent="-304800" lvl="7" marL="36576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8pPr>
            <a:lvl9pPr indent="-304800" lvl="8" marL="411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7.jpg"/><Relationship Id="rId5"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6"/>
          <p:cNvSpPr txBox="1"/>
          <p:nvPr>
            <p:ph idx="1" type="subTitle"/>
          </p:nvPr>
        </p:nvSpPr>
        <p:spPr>
          <a:xfrm>
            <a:off x="1396950" y="3356600"/>
            <a:ext cx="6350100" cy="47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Here is where your presentation begins</a:t>
            </a:r>
            <a:endParaRPr/>
          </a:p>
        </p:txBody>
      </p:sp>
      <p:sp>
        <p:nvSpPr>
          <p:cNvPr id="231" name="Google Shape;231;p26"/>
          <p:cNvSpPr/>
          <p:nvPr/>
        </p:nvSpPr>
        <p:spPr>
          <a:xfrm>
            <a:off x="-123200" y="-82125"/>
            <a:ext cx="9342600" cy="5307900"/>
          </a:xfrm>
          <a:prstGeom prst="rect">
            <a:avLst/>
          </a:prstGeom>
          <a:solidFill>
            <a:srgbClr val="BA9D8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thic A1"/>
              <a:ea typeface="Gothic A1"/>
              <a:cs typeface="Gothic A1"/>
              <a:sym typeface="Gothic A1"/>
            </a:endParaRPr>
          </a:p>
        </p:txBody>
      </p:sp>
      <p:pic>
        <p:nvPicPr>
          <p:cNvPr id="232" name="Google Shape;232;p26"/>
          <p:cNvPicPr preferRelativeResize="0"/>
          <p:nvPr/>
        </p:nvPicPr>
        <p:blipFill>
          <a:blip r:embed="rId3">
            <a:alphaModFix/>
          </a:blip>
          <a:stretch>
            <a:fillRect/>
          </a:stretch>
        </p:blipFill>
        <p:spPr>
          <a:xfrm>
            <a:off x="776825" y="1113863"/>
            <a:ext cx="7590349" cy="1686326"/>
          </a:xfrm>
          <a:prstGeom prst="rect">
            <a:avLst/>
          </a:prstGeom>
          <a:noFill/>
          <a:ln>
            <a:noFill/>
          </a:ln>
        </p:spPr>
      </p:pic>
      <p:sp>
        <p:nvSpPr>
          <p:cNvPr id="233" name="Google Shape;233;p26"/>
          <p:cNvSpPr txBox="1"/>
          <p:nvPr/>
        </p:nvSpPr>
        <p:spPr>
          <a:xfrm>
            <a:off x="1493800" y="3027938"/>
            <a:ext cx="6108600" cy="475800"/>
          </a:xfrm>
          <a:prstGeom prst="rect">
            <a:avLst/>
          </a:prstGeom>
          <a:no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635449"/>
                </a:solidFill>
                <a:latin typeface="Oswald SemiBold"/>
                <a:ea typeface="Oswald SemiBold"/>
                <a:cs typeface="Oswald SemiBold"/>
                <a:sym typeface="Oswald SemiBold"/>
              </a:rPr>
              <a:t>SOCIAL MEDIA MARKETING PLAN</a:t>
            </a:r>
            <a:endParaRPr sz="3500">
              <a:solidFill>
                <a:srgbClr val="635449"/>
              </a:solidFill>
              <a:latin typeface="Oswald SemiBold"/>
              <a:ea typeface="Oswald SemiBold"/>
              <a:cs typeface="Oswald SemiBold"/>
              <a:sym typeface="Oswald SemiBold"/>
            </a:endParaRPr>
          </a:p>
        </p:txBody>
      </p:sp>
      <p:sp>
        <p:nvSpPr>
          <p:cNvPr id="234" name="Google Shape;234;p26"/>
          <p:cNvSpPr txBox="1"/>
          <p:nvPr/>
        </p:nvSpPr>
        <p:spPr>
          <a:xfrm>
            <a:off x="1048950" y="3567225"/>
            <a:ext cx="7046100" cy="56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635449"/>
                </a:solidFill>
                <a:latin typeface="Cardo"/>
                <a:ea typeface="Cardo"/>
                <a:cs typeface="Cardo"/>
                <a:sym typeface="Cardo"/>
              </a:rPr>
              <a:t>Aashika Arasu, Ali El-Tohamy, Ashley Hammond, Alexa Jarrett, Bridget Nelson, and Elika Shahriary</a:t>
            </a:r>
            <a:endParaRPr b="1" sz="1100">
              <a:solidFill>
                <a:srgbClr val="635449"/>
              </a:solidFill>
              <a:latin typeface="Cardo"/>
              <a:ea typeface="Cardo"/>
              <a:cs typeface="Cardo"/>
              <a:sym typeface="Cardo"/>
            </a:endParaRPr>
          </a:p>
          <a:p>
            <a:pPr indent="0" lvl="0" marL="0" rtl="0" algn="ctr">
              <a:lnSpc>
                <a:spcPct val="115000"/>
              </a:lnSpc>
              <a:spcBef>
                <a:spcPts val="0"/>
              </a:spcBef>
              <a:spcAft>
                <a:spcPts val="0"/>
              </a:spcAft>
              <a:buNone/>
            </a:pPr>
            <a:r>
              <a:rPr b="1" lang="en" sz="1600">
                <a:solidFill>
                  <a:srgbClr val="635449"/>
                </a:solidFill>
                <a:latin typeface="Cardo"/>
                <a:ea typeface="Cardo"/>
                <a:cs typeface="Cardo"/>
                <a:sym typeface="Cardo"/>
              </a:rPr>
              <a:t>December 4, 2023 | MKTG 340 | Professor Nusrat</a:t>
            </a:r>
            <a:endParaRPr b="1" sz="1600">
              <a:solidFill>
                <a:srgbClr val="635449"/>
              </a:solidFill>
              <a:latin typeface="Cardo"/>
              <a:ea typeface="Cardo"/>
              <a:cs typeface="Cardo"/>
              <a:sym typeface="Cardo"/>
            </a:endParaRPr>
          </a:p>
        </p:txBody>
      </p:sp>
      <p:pic>
        <p:nvPicPr>
          <p:cNvPr id="235" name="Google Shape;235;p26"/>
          <p:cNvPicPr preferRelativeResize="0"/>
          <p:nvPr/>
        </p:nvPicPr>
        <p:blipFill>
          <a:blip r:embed="rId4">
            <a:alphaModFix/>
          </a:blip>
          <a:stretch>
            <a:fillRect/>
          </a:stretch>
        </p:blipFill>
        <p:spPr>
          <a:xfrm>
            <a:off x="601346" y="4577950"/>
            <a:ext cx="1092625" cy="533500"/>
          </a:xfrm>
          <a:prstGeom prst="rect">
            <a:avLst/>
          </a:prstGeom>
          <a:noFill/>
          <a:ln>
            <a:noFill/>
          </a:ln>
        </p:spPr>
      </p:pic>
      <p:grpSp>
        <p:nvGrpSpPr>
          <p:cNvPr id="236" name="Google Shape;236;p26"/>
          <p:cNvGrpSpPr/>
          <p:nvPr/>
        </p:nvGrpSpPr>
        <p:grpSpPr>
          <a:xfrm>
            <a:off x="101" y="4606760"/>
            <a:ext cx="451536" cy="475881"/>
            <a:chOff x="7602400" y="3284725"/>
            <a:chExt cx="1473200" cy="1686326"/>
          </a:xfrm>
        </p:grpSpPr>
        <p:pic>
          <p:nvPicPr>
            <p:cNvPr id="237" name="Google Shape;237;p26"/>
            <p:cNvPicPr preferRelativeResize="0"/>
            <p:nvPr/>
          </p:nvPicPr>
          <p:blipFill rotWithShape="1">
            <a:blip r:embed="rId3">
              <a:alphaModFix/>
            </a:blip>
            <a:srcRect b="0" l="0" r="81674" t="0"/>
            <a:stretch/>
          </p:blipFill>
          <p:spPr>
            <a:xfrm>
              <a:off x="7602400" y="3284725"/>
              <a:ext cx="1390976" cy="1686326"/>
            </a:xfrm>
            <a:prstGeom prst="rect">
              <a:avLst/>
            </a:prstGeom>
            <a:noFill/>
            <a:ln>
              <a:noFill/>
            </a:ln>
          </p:spPr>
        </p:pic>
        <p:sp>
          <p:nvSpPr>
            <p:cNvPr id="238" name="Google Shape;238;p26"/>
            <p:cNvSpPr/>
            <p:nvPr/>
          </p:nvSpPr>
          <p:spPr>
            <a:xfrm>
              <a:off x="8942100" y="4619900"/>
              <a:ext cx="133500" cy="267000"/>
            </a:xfrm>
            <a:prstGeom prst="rect">
              <a:avLst/>
            </a:prstGeom>
            <a:solidFill>
              <a:srgbClr val="BA9D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thic A1"/>
                <a:ea typeface="Gothic A1"/>
                <a:cs typeface="Gothic A1"/>
                <a:sym typeface="Gothic A1"/>
              </a:endParaRPr>
            </a:p>
          </p:txBody>
        </p:sp>
      </p:grpSp>
      <p:cxnSp>
        <p:nvCxnSpPr>
          <p:cNvPr id="239" name="Google Shape;239;p26"/>
          <p:cNvCxnSpPr/>
          <p:nvPr/>
        </p:nvCxnSpPr>
        <p:spPr>
          <a:xfrm>
            <a:off x="528450" y="4564200"/>
            <a:ext cx="0" cy="561000"/>
          </a:xfrm>
          <a:prstGeom prst="straightConnector1">
            <a:avLst/>
          </a:prstGeom>
          <a:noFill/>
          <a:ln cap="flat" cmpd="sng" w="9525">
            <a:solidFill>
              <a:srgbClr val="635449"/>
            </a:solidFill>
            <a:prstDash val="solid"/>
            <a:round/>
            <a:headEnd len="med" w="med" type="none"/>
            <a:tailEnd len="med" w="med" type="none"/>
          </a:ln>
        </p:spPr>
      </p:cxnSp>
      <p:sp>
        <p:nvSpPr>
          <p:cNvPr id="240" name="Google Shape;240;p26"/>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1/14</a:t>
            </a:r>
            <a:endParaRPr sz="1200">
              <a:solidFill>
                <a:srgbClr val="635449"/>
              </a:solidFill>
              <a:latin typeface="Gothic A1"/>
              <a:ea typeface="Gothic A1"/>
              <a:cs typeface="Gothic A1"/>
              <a:sym typeface="Gothic A1"/>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SEAMLESS IN SKIMS</a:t>
            </a:r>
            <a:endParaRPr>
              <a:solidFill>
                <a:srgbClr val="635449"/>
              </a:solidFill>
            </a:endParaRPr>
          </a:p>
        </p:txBody>
      </p:sp>
      <p:sp>
        <p:nvSpPr>
          <p:cNvPr id="324" name="Google Shape;324;p35"/>
          <p:cNvSpPr txBox="1"/>
          <p:nvPr>
            <p:ph idx="1" type="body"/>
          </p:nvPr>
        </p:nvSpPr>
        <p:spPr>
          <a:xfrm>
            <a:off x="720000" y="1017725"/>
            <a:ext cx="5511900" cy="40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Objective</a:t>
            </a:r>
            <a:r>
              <a:rPr lang="en"/>
              <a:t>: Leverage UGC to increase awareness, engagement, and trust in the company. </a:t>
            </a:r>
            <a:endParaRPr sz="1100"/>
          </a:p>
          <a:p>
            <a:pPr indent="0" lvl="0" marL="0" rtl="0" algn="l">
              <a:spcBef>
                <a:spcPts val="0"/>
              </a:spcBef>
              <a:spcAft>
                <a:spcPts val="0"/>
              </a:spcAft>
              <a:buNone/>
            </a:pPr>
            <a:r>
              <a:t/>
            </a:r>
            <a:endParaRPr/>
          </a:p>
          <a:p>
            <a:pPr indent="0" lvl="0" marL="0" rtl="0" algn="l">
              <a:spcBef>
                <a:spcPts val="0"/>
              </a:spcBef>
              <a:spcAft>
                <a:spcPts val="0"/>
              </a:spcAft>
              <a:buNone/>
            </a:pPr>
            <a:r>
              <a:rPr b="1" lang="en"/>
              <a:t>Campaign Hashtag</a:t>
            </a:r>
            <a:r>
              <a:rPr lang="en"/>
              <a:t>: #SeamlessInSkims</a:t>
            </a:r>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a:t>TikTok transition trend with sound</a:t>
            </a:r>
            <a:endParaRPr b="1" i="1"/>
          </a:p>
          <a:p>
            <a:pPr indent="0" lvl="0" marL="0" rtl="0" algn="l">
              <a:spcBef>
                <a:spcPts val="0"/>
              </a:spcBef>
              <a:spcAft>
                <a:spcPts val="0"/>
              </a:spcAft>
              <a:buNone/>
            </a:pPr>
            <a:r>
              <a:t/>
            </a:r>
            <a:endParaRPr/>
          </a:p>
          <a:p>
            <a:pPr indent="0" lvl="0" marL="0" rtl="0" algn="l">
              <a:spcBef>
                <a:spcPts val="0"/>
              </a:spcBef>
              <a:spcAft>
                <a:spcPts val="0"/>
              </a:spcAft>
              <a:buNone/>
            </a:pPr>
            <a:r>
              <a:rPr b="1" lang="en"/>
              <a:t>Start Date</a:t>
            </a:r>
            <a:r>
              <a:rPr lang="en"/>
              <a:t>: January 2024 for 4 weeks to kickstart the new year in Skims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Content</a:t>
            </a:r>
            <a:r>
              <a:rPr lang="en"/>
              <a:t>: Customers make a transition video of them wearing their Skims throughout their day, from the office to the gym.</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Execution</a:t>
            </a:r>
            <a:r>
              <a:rPr lang="en"/>
              <a:t>: Post an announcement on all platforms about the campaign and incentive.</a:t>
            </a:r>
            <a:endParaRPr/>
          </a:p>
          <a:p>
            <a:pPr indent="0" lvl="0" marL="0" rtl="0" algn="l">
              <a:spcBef>
                <a:spcPts val="0"/>
              </a:spcBef>
              <a:spcAft>
                <a:spcPts val="0"/>
              </a:spcAft>
              <a:buNone/>
            </a:pPr>
            <a:r>
              <a:t/>
            </a:r>
            <a:endParaRPr/>
          </a:p>
          <a:p>
            <a:pPr indent="-304800" lvl="0" marL="457200" rtl="0" algn="l">
              <a:lnSpc>
                <a:spcPct val="115000"/>
              </a:lnSpc>
              <a:spcBef>
                <a:spcPts val="0"/>
              </a:spcBef>
              <a:spcAft>
                <a:spcPts val="0"/>
              </a:spcAft>
              <a:buSzPts val="1200"/>
              <a:buChar char="❏"/>
            </a:pPr>
            <a:r>
              <a:rPr lang="en"/>
              <a:t>Introduce the campaign on Skims accounts (Instagram, TikTok, Snap, Twitter, Website) the week before</a:t>
            </a:r>
            <a:endParaRPr/>
          </a:p>
          <a:p>
            <a:pPr indent="-304800" lvl="0" marL="457200" rtl="0" algn="l">
              <a:lnSpc>
                <a:spcPct val="115000"/>
              </a:lnSpc>
              <a:spcBef>
                <a:spcPts val="0"/>
              </a:spcBef>
              <a:spcAft>
                <a:spcPts val="0"/>
              </a:spcAft>
              <a:buSzPts val="1200"/>
              <a:buChar char="❏"/>
            </a:pPr>
            <a:r>
              <a:rPr lang="en"/>
              <a:t>Participants must use the hashtag #SeemlessInSkims and post on tiktok to a specific song in order to enter.</a:t>
            </a:r>
            <a:endParaRPr/>
          </a:p>
          <a:p>
            <a:pPr indent="-304800" lvl="0" marL="457200" rtl="0" algn="l">
              <a:lnSpc>
                <a:spcPct val="115000"/>
              </a:lnSpc>
              <a:spcBef>
                <a:spcPts val="0"/>
              </a:spcBef>
              <a:spcAft>
                <a:spcPts val="0"/>
              </a:spcAft>
              <a:buSzPts val="1200"/>
              <a:buChar char="❏"/>
            </a:pPr>
            <a:r>
              <a:rPr lang="en"/>
              <a:t>Incentive: the top 10 most liked posts winning a Skims gift basket</a:t>
            </a:r>
            <a:endParaRPr/>
          </a:p>
        </p:txBody>
      </p:sp>
      <p:pic>
        <p:nvPicPr>
          <p:cNvPr id="325" name="Google Shape;325;p35"/>
          <p:cNvPicPr preferRelativeResize="0"/>
          <p:nvPr/>
        </p:nvPicPr>
        <p:blipFill rotWithShape="1">
          <a:blip r:embed="rId3">
            <a:alphaModFix/>
          </a:blip>
          <a:srcRect b="0" l="0" r="990" t="0"/>
          <a:stretch/>
        </p:blipFill>
        <p:spPr>
          <a:xfrm>
            <a:off x="6120125" y="1190900"/>
            <a:ext cx="2545700" cy="3353550"/>
          </a:xfrm>
          <a:prstGeom prst="rect">
            <a:avLst/>
          </a:prstGeom>
          <a:noFill/>
          <a:ln>
            <a:noFill/>
          </a:ln>
        </p:spPr>
      </p:pic>
      <p:sp>
        <p:nvSpPr>
          <p:cNvPr id="326" name="Google Shape;326;p35"/>
          <p:cNvSpPr txBox="1"/>
          <p:nvPr/>
        </p:nvSpPr>
        <p:spPr>
          <a:xfrm>
            <a:off x="8231450" y="4852125"/>
            <a:ext cx="6510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10/14</a:t>
            </a:r>
            <a:endParaRPr sz="1200">
              <a:solidFill>
                <a:srgbClr val="635449"/>
              </a:solidFill>
              <a:latin typeface="Gothic A1"/>
              <a:ea typeface="Gothic A1"/>
              <a:cs typeface="Gothic A1"/>
              <a:sym typeface="Gothic A1"/>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WHAT WE LEARNED</a:t>
            </a:r>
            <a:endParaRPr>
              <a:solidFill>
                <a:srgbClr val="635449"/>
              </a:solidFill>
              <a:latin typeface="Oswald SemiBold"/>
              <a:ea typeface="Oswald SemiBold"/>
              <a:cs typeface="Oswald SemiBold"/>
              <a:sym typeface="Oswald SemiBold"/>
            </a:endParaRPr>
          </a:p>
        </p:txBody>
      </p:sp>
      <p:sp>
        <p:nvSpPr>
          <p:cNvPr id="332" name="Google Shape;332;p36"/>
          <p:cNvSpPr txBox="1"/>
          <p:nvPr>
            <p:ph idx="1" type="subTitle"/>
          </p:nvPr>
        </p:nvSpPr>
        <p:spPr>
          <a:xfrm>
            <a:off x="593800" y="3242925"/>
            <a:ext cx="2450400" cy="126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Direct association of a celebrity as the “face” of the brand lean into celebrity reputation; potentially affecting brand negatively</a:t>
            </a:r>
            <a:endParaRPr/>
          </a:p>
        </p:txBody>
      </p:sp>
      <p:sp>
        <p:nvSpPr>
          <p:cNvPr id="333" name="Google Shape;333;p36"/>
          <p:cNvSpPr txBox="1"/>
          <p:nvPr>
            <p:ph idx="2" type="subTitle"/>
          </p:nvPr>
        </p:nvSpPr>
        <p:spPr>
          <a:xfrm>
            <a:off x="3266465" y="3242925"/>
            <a:ext cx="2450400" cy="126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Introducing limited-edition product lines tied to celebrity styles can create a sense of exclusivity, driving both sales and heightened brand interest</a:t>
            </a:r>
            <a:endParaRPr/>
          </a:p>
        </p:txBody>
      </p:sp>
      <p:sp>
        <p:nvSpPr>
          <p:cNvPr id="334" name="Google Shape;334;p36"/>
          <p:cNvSpPr txBox="1"/>
          <p:nvPr>
            <p:ph idx="3" type="subTitle"/>
          </p:nvPr>
        </p:nvSpPr>
        <p:spPr>
          <a:xfrm>
            <a:off x="5973601" y="3242926"/>
            <a:ext cx="2450400" cy="126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Skims effectively diversifies its product lines (bridal, athletic, mens) to cater to a wide range of customer interests and needs</a:t>
            </a:r>
            <a:endParaRPr/>
          </a:p>
        </p:txBody>
      </p:sp>
      <p:sp>
        <p:nvSpPr>
          <p:cNvPr id="335" name="Google Shape;335;p36"/>
          <p:cNvSpPr txBox="1"/>
          <p:nvPr>
            <p:ph idx="4" type="subTitle"/>
          </p:nvPr>
        </p:nvSpPr>
        <p:spPr>
          <a:xfrm>
            <a:off x="593788" y="2816325"/>
            <a:ext cx="2450400" cy="50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Playfair Display SemiBold"/>
                <a:ea typeface="Playfair Display SemiBold"/>
                <a:cs typeface="Playfair Display SemiBold"/>
                <a:sym typeface="Playfair Display SemiBold"/>
              </a:rPr>
              <a:t>The “Face of the Company”</a:t>
            </a:r>
            <a:endParaRPr>
              <a:solidFill>
                <a:srgbClr val="635449"/>
              </a:solidFill>
              <a:latin typeface="Playfair Display SemiBold"/>
              <a:ea typeface="Playfair Display SemiBold"/>
              <a:cs typeface="Playfair Display SemiBold"/>
              <a:sym typeface="Playfair Display SemiBold"/>
            </a:endParaRPr>
          </a:p>
        </p:txBody>
      </p:sp>
      <p:sp>
        <p:nvSpPr>
          <p:cNvPr id="336" name="Google Shape;336;p36"/>
          <p:cNvSpPr txBox="1"/>
          <p:nvPr>
            <p:ph idx="5" type="subTitle"/>
          </p:nvPr>
        </p:nvSpPr>
        <p:spPr>
          <a:xfrm>
            <a:off x="3090063" y="2816325"/>
            <a:ext cx="2803200" cy="50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635449"/>
                </a:solidFill>
              </a:rPr>
              <a:t>Limited-Edition Offerings for Exclusivity</a:t>
            </a:r>
            <a:endParaRPr b="1">
              <a:solidFill>
                <a:srgbClr val="635449"/>
              </a:solidFill>
            </a:endParaRPr>
          </a:p>
        </p:txBody>
      </p:sp>
      <p:sp>
        <p:nvSpPr>
          <p:cNvPr id="337" name="Google Shape;337;p36"/>
          <p:cNvSpPr txBox="1"/>
          <p:nvPr>
            <p:ph idx="6" type="subTitle"/>
          </p:nvPr>
        </p:nvSpPr>
        <p:spPr>
          <a:xfrm>
            <a:off x="5646150" y="2816325"/>
            <a:ext cx="2983500" cy="50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635449"/>
                </a:solidFill>
              </a:rPr>
              <a:t>Diversity in Product Lines &amp; Target Audiences</a:t>
            </a:r>
            <a:endParaRPr b="1">
              <a:solidFill>
                <a:srgbClr val="635449"/>
              </a:solidFill>
            </a:endParaRPr>
          </a:p>
        </p:txBody>
      </p:sp>
      <p:pic>
        <p:nvPicPr>
          <p:cNvPr id="338" name="Google Shape;338;p36"/>
          <p:cNvPicPr preferRelativeResize="0"/>
          <p:nvPr/>
        </p:nvPicPr>
        <p:blipFill>
          <a:blip r:embed="rId3">
            <a:alphaModFix/>
          </a:blip>
          <a:stretch>
            <a:fillRect/>
          </a:stretch>
        </p:blipFill>
        <p:spPr>
          <a:xfrm>
            <a:off x="829163" y="1257138"/>
            <a:ext cx="1979676" cy="1319776"/>
          </a:xfrm>
          <a:prstGeom prst="rect">
            <a:avLst/>
          </a:prstGeom>
          <a:noFill/>
          <a:ln>
            <a:noFill/>
          </a:ln>
          <a:effectLst>
            <a:outerShdw blurRad="57150" rotWithShape="0" algn="bl" dir="5400000" dist="19050">
              <a:srgbClr val="000000">
                <a:alpha val="50000"/>
              </a:srgbClr>
            </a:outerShdw>
          </a:effectLst>
        </p:spPr>
      </p:pic>
      <p:pic>
        <p:nvPicPr>
          <p:cNvPr id="339" name="Google Shape;339;p36"/>
          <p:cNvPicPr preferRelativeResize="0"/>
          <p:nvPr/>
        </p:nvPicPr>
        <p:blipFill rotWithShape="1">
          <a:blip r:embed="rId4">
            <a:alphaModFix/>
          </a:blip>
          <a:srcRect b="14710" l="0" r="20590" t="14703"/>
          <a:stretch/>
        </p:blipFill>
        <p:spPr>
          <a:xfrm>
            <a:off x="3501841" y="1257137"/>
            <a:ext cx="1979676" cy="1319774"/>
          </a:xfrm>
          <a:prstGeom prst="rect">
            <a:avLst/>
          </a:prstGeom>
          <a:noFill/>
          <a:ln>
            <a:noFill/>
          </a:ln>
          <a:effectLst>
            <a:outerShdw blurRad="57150" rotWithShape="0" algn="bl" dir="5400000" dist="19050">
              <a:srgbClr val="000000">
                <a:alpha val="50000"/>
              </a:srgbClr>
            </a:outerShdw>
          </a:effectLst>
        </p:spPr>
      </p:pic>
      <p:pic>
        <p:nvPicPr>
          <p:cNvPr id="340" name="Google Shape;340;p36"/>
          <p:cNvPicPr preferRelativeResize="0"/>
          <p:nvPr/>
        </p:nvPicPr>
        <p:blipFill rotWithShape="1">
          <a:blip r:embed="rId5">
            <a:alphaModFix/>
          </a:blip>
          <a:srcRect b="54064" l="17274" r="12104" t="14550"/>
          <a:stretch/>
        </p:blipFill>
        <p:spPr>
          <a:xfrm>
            <a:off x="6148066" y="1257150"/>
            <a:ext cx="1979676" cy="1319793"/>
          </a:xfrm>
          <a:prstGeom prst="rect">
            <a:avLst/>
          </a:prstGeom>
          <a:noFill/>
          <a:ln>
            <a:noFill/>
          </a:ln>
          <a:effectLst>
            <a:outerShdw blurRad="57150" rotWithShape="0" algn="bl" dir="5400000" dist="19050">
              <a:srgbClr val="000000">
                <a:alpha val="50000"/>
              </a:srgbClr>
            </a:outerShdw>
          </a:effectLst>
        </p:spPr>
      </p:pic>
      <p:sp>
        <p:nvSpPr>
          <p:cNvPr id="341" name="Google Shape;341;p36"/>
          <p:cNvSpPr txBox="1"/>
          <p:nvPr/>
        </p:nvSpPr>
        <p:spPr>
          <a:xfrm>
            <a:off x="8268675" y="4852125"/>
            <a:ext cx="6138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11/14</a:t>
            </a:r>
            <a:endParaRPr sz="1200">
              <a:solidFill>
                <a:srgbClr val="635449"/>
              </a:solidFill>
              <a:latin typeface="Gothic A1"/>
              <a:ea typeface="Gothic A1"/>
              <a:cs typeface="Gothic A1"/>
              <a:sym typeface="Gothic A1"/>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FUTURE DIRECTIONS</a:t>
            </a:r>
            <a:endParaRPr>
              <a:solidFill>
                <a:srgbClr val="635449"/>
              </a:solidFill>
              <a:latin typeface="Oswald SemiBold"/>
              <a:ea typeface="Oswald SemiBold"/>
              <a:cs typeface="Oswald SemiBold"/>
              <a:sym typeface="Oswald SemiBold"/>
            </a:endParaRPr>
          </a:p>
        </p:txBody>
      </p:sp>
      <p:sp>
        <p:nvSpPr>
          <p:cNvPr id="347" name="Google Shape;347;p37"/>
          <p:cNvSpPr txBox="1"/>
          <p:nvPr>
            <p:ph idx="1" type="subTitle"/>
          </p:nvPr>
        </p:nvSpPr>
        <p:spPr>
          <a:xfrm>
            <a:off x="4657284" y="1881174"/>
            <a:ext cx="3043500" cy="1609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Targeted </a:t>
            </a:r>
            <a:r>
              <a:rPr lang="en"/>
              <a:t>advertising</a:t>
            </a:r>
            <a:r>
              <a:rPr lang="en"/>
              <a:t> in different regions of the world to grow </a:t>
            </a:r>
            <a:r>
              <a:rPr lang="en"/>
              <a:t>international</a:t>
            </a:r>
            <a:r>
              <a:rPr lang="en"/>
              <a:t> </a:t>
            </a:r>
            <a:r>
              <a:rPr lang="en"/>
              <a:t>customer</a:t>
            </a:r>
            <a:r>
              <a:rPr lang="en"/>
              <a:t> base. </a:t>
            </a:r>
            <a:endParaRPr/>
          </a:p>
          <a:p>
            <a:pPr indent="0" lvl="0" marL="457200" rtl="0" algn="l">
              <a:spcBef>
                <a:spcPts val="0"/>
              </a:spcBef>
              <a:spcAft>
                <a:spcPts val="0"/>
              </a:spcAft>
              <a:buNone/>
            </a:pPr>
            <a:r>
              <a:t/>
            </a:r>
            <a:endParaRPr/>
          </a:p>
          <a:p>
            <a:pPr indent="-304800" lvl="0" marL="457200" rtl="0" algn="l">
              <a:spcBef>
                <a:spcPts val="0"/>
              </a:spcBef>
              <a:spcAft>
                <a:spcPts val="0"/>
              </a:spcAft>
              <a:buSzPts val="1200"/>
              <a:buChar char="❏"/>
            </a:pPr>
            <a:r>
              <a:rPr lang="en"/>
              <a:t>Partner</a:t>
            </a:r>
            <a:r>
              <a:rPr lang="en"/>
              <a:t> with </a:t>
            </a:r>
            <a:r>
              <a:rPr lang="en"/>
              <a:t>foreign</a:t>
            </a:r>
            <a:r>
              <a:rPr lang="en"/>
              <a:t> influencers and celebrities to increase brand </a:t>
            </a:r>
            <a:r>
              <a:rPr lang="en"/>
              <a:t>awareness</a:t>
            </a:r>
            <a:r>
              <a:rPr lang="en"/>
              <a:t> in overseas markets. </a:t>
            </a:r>
            <a:endParaRPr/>
          </a:p>
        </p:txBody>
      </p:sp>
      <p:sp>
        <p:nvSpPr>
          <p:cNvPr id="348" name="Google Shape;348;p37"/>
          <p:cNvSpPr txBox="1"/>
          <p:nvPr>
            <p:ph idx="2" type="subTitle"/>
          </p:nvPr>
        </p:nvSpPr>
        <p:spPr>
          <a:xfrm>
            <a:off x="1443213" y="1805055"/>
            <a:ext cx="3043500" cy="1609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Increased focus on the development of the Men’s line </a:t>
            </a:r>
            <a:endParaRPr/>
          </a:p>
          <a:p>
            <a:pPr indent="0" lvl="0" marL="457200" rtl="0" algn="l">
              <a:spcBef>
                <a:spcPts val="0"/>
              </a:spcBef>
              <a:spcAft>
                <a:spcPts val="0"/>
              </a:spcAft>
              <a:buNone/>
            </a:pPr>
            <a:r>
              <a:t/>
            </a:r>
            <a:endParaRPr/>
          </a:p>
          <a:p>
            <a:pPr indent="-304800" lvl="0" marL="457200" rtl="0" algn="l">
              <a:spcBef>
                <a:spcPts val="0"/>
              </a:spcBef>
              <a:spcAft>
                <a:spcPts val="0"/>
              </a:spcAft>
              <a:buSzPts val="1200"/>
              <a:buChar char="❏"/>
            </a:pPr>
            <a:r>
              <a:rPr lang="en"/>
              <a:t>Athleisure</a:t>
            </a:r>
            <a:r>
              <a:rPr lang="en"/>
              <a:t> Line</a:t>
            </a:r>
            <a:endParaRPr/>
          </a:p>
          <a:p>
            <a:pPr indent="0" lvl="0" marL="457200" rtl="0" algn="l">
              <a:spcBef>
                <a:spcPts val="0"/>
              </a:spcBef>
              <a:spcAft>
                <a:spcPts val="0"/>
              </a:spcAft>
              <a:buNone/>
            </a:pPr>
            <a:r>
              <a:t/>
            </a:r>
            <a:endParaRPr/>
          </a:p>
          <a:p>
            <a:pPr indent="-304800" lvl="0" marL="457200" rtl="0" algn="l">
              <a:spcBef>
                <a:spcPts val="0"/>
              </a:spcBef>
              <a:spcAft>
                <a:spcPts val="0"/>
              </a:spcAft>
              <a:buSzPts val="1200"/>
              <a:buChar char="❏"/>
            </a:pPr>
            <a:r>
              <a:rPr lang="en"/>
              <a:t>Expand partnerships with male athletes and influencers</a:t>
            </a:r>
            <a:endParaRPr/>
          </a:p>
        </p:txBody>
      </p:sp>
      <p:sp>
        <p:nvSpPr>
          <p:cNvPr id="349" name="Google Shape;349;p37"/>
          <p:cNvSpPr txBox="1"/>
          <p:nvPr>
            <p:ph idx="3" type="subTitle"/>
          </p:nvPr>
        </p:nvSpPr>
        <p:spPr>
          <a:xfrm>
            <a:off x="1443213" y="1215525"/>
            <a:ext cx="3043500" cy="48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Advancing Men’s Line</a:t>
            </a:r>
            <a:endParaRPr/>
          </a:p>
        </p:txBody>
      </p:sp>
      <p:sp>
        <p:nvSpPr>
          <p:cNvPr id="350" name="Google Shape;350;p37"/>
          <p:cNvSpPr txBox="1"/>
          <p:nvPr>
            <p:ph idx="4" type="subTitle"/>
          </p:nvPr>
        </p:nvSpPr>
        <p:spPr>
          <a:xfrm>
            <a:off x="4657284" y="1433000"/>
            <a:ext cx="3043500" cy="48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Global Expansion Strategies:</a:t>
            </a:r>
            <a:endParaRPr/>
          </a:p>
        </p:txBody>
      </p:sp>
      <p:pic>
        <p:nvPicPr>
          <p:cNvPr id="351" name="Google Shape;351;p37"/>
          <p:cNvPicPr preferRelativeResize="0"/>
          <p:nvPr/>
        </p:nvPicPr>
        <p:blipFill>
          <a:blip r:embed="rId3">
            <a:alphaModFix/>
          </a:blip>
          <a:stretch>
            <a:fillRect/>
          </a:stretch>
        </p:blipFill>
        <p:spPr>
          <a:xfrm>
            <a:off x="5227675" y="3314575"/>
            <a:ext cx="2127551" cy="1729250"/>
          </a:xfrm>
          <a:prstGeom prst="rect">
            <a:avLst/>
          </a:prstGeom>
          <a:noFill/>
          <a:ln>
            <a:noFill/>
          </a:ln>
        </p:spPr>
      </p:pic>
      <p:pic>
        <p:nvPicPr>
          <p:cNvPr id="352" name="Google Shape;352;p37"/>
          <p:cNvPicPr preferRelativeResize="0"/>
          <p:nvPr/>
        </p:nvPicPr>
        <p:blipFill>
          <a:blip r:embed="rId4">
            <a:alphaModFix/>
          </a:blip>
          <a:stretch>
            <a:fillRect/>
          </a:stretch>
        </p:blipFill>
        <p:spPr>
          <a:xfrm>
            <a:off x="1667713" y="3314575"/>
            <a:ext cx="2594514" cy="1729250"/>
          </a:xfrm>
          <a:prstGeom prst="rect">
            <a:avLst/>
          </a:prstGeom>
          <a:noFill/>
          <a:ln>
            <a:noFill/>
          </a:ln>
        </p:spPr>
      </p:pic>
      <p:sp>
        <p:nvSpPr>
          <p:cNvPr id="353" name="Google Shape;353;p37"/>
          <p:cNvSpPr txBox="1"/>
          <p:nvPr/>
        </p:nvSpPr>
        <p:spPr>
          <a:xfrm>
            <a:off x="8203550" y="4852125"/>
            <a:ext cx="6789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12/14</a:t>
            </a:r>
            <a:endParaRPr sz="1200">
              <a:solidFill>
                <a:srgbClr val="635449"/>
              </a:solidFill>
              <a:latin typeface="Gothic A1"/>
              <a:ea typeface="Gothic A1"/>
              <a:cs typeface="Gothic A1"/>
              <a:sym typeface="Gothic A1"/>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8"/>
          <p:cNvSpPr txBox="1"/>
          <p:nvPr>
            <p:ph type="title"/>
          </p:nvPr>
        </p:nvSpPr>
        <p:spPr>
          <a:xfrm>
            <a:off x="3886200" y="904513"/>
            <a:ext cx="42948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CONCLUSION</a:t>
            </a:r>
            <a:endParaRPr>
              <a:solidFill>
                <a:srgbClr val="635449"/>
              </a:solidFill>
              <a:latin typeface="Oswald SemiBold"/>
              <a:ea typeface="Oswald SemiBold"/>
              <a:cs typeface="Oswald SemiBold"/>
              <a:sym typeface="Oswald SemiBold"/>
            </a:endParaRPr>
          </a:p>
        </p:txBody>
      </p:sp>
      <p:sp>
        <p:nvSpPr>
          <p:cNvPr id="359" name="Google Shape;359;p38"/>
          <p:cNvSpPr txBox="1"/>
          <p:nvPr>
            <p:ph idx="1" type="subTitle"/>
          </p:nvPr>
        </p:nvSpPr>
        <p:spPr>
          <a:xfrm>
            <a:off x="3886200" y="1693188"/>
            <a:ext cx="4294800" cy="25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5 </a:t>
            </a:r>
            <a:r>
              <a:rPr lang="en" sz="1600"/>
              <a:t>Campaign</a:t>
            </a:r>
            <a:r>
              <a:rPr lang="en" sz="1600"/>
              <a:t> Ideas: </a:t>
            </a:r>
            <a:endParaRPr sz="1600"/>
          </a:p>
          <a:p>
            <a:pPr indent="-330200" lvl="0" marL="457200" rtl="0" algn="l">
              <a:spcBef>
                <a:spcPts val="1000"/>
              </a:spcBef>
              <a:spcAft>
                <a:spcPts val="0"/>
              </a:spcAft>
              <a:buSzPts val="1600"/>
              <a:buAutoNum type="arabicPeriod"/>
            </a:pPr>
            <a:r>
              <a:rPr lang="en" sz="1600"/>
              <a:t>SKIMLYMPICS</a:t>
            </a:r>
            <a:endParaRPr sz="1600"/>
          </a:p>
          <a:p>
            <a:pPr indent="-330200" lvl="0" marL="457200" rtl="0" algn="l">
              <a:spcBef>
                <a:spcPts val="0"/>
              </a:spcBef>
              <a:spcAft>
                <a:spcPts val="0"/>
              </a:spcAft>
              <a:buSzPts val="1600"/>
              <a:buAutoNum type="arabicPeriod"/>
            </a:pPr>
            <a:r>
              <a:rPr lang="en" sz="1600"/>
              <a:t>SKIMS BRIDE</a:t>
            </a:r>
            <a:endParaRPr sz="1600"/>
          </a:p>
          <a:p>
            <a:pPr indent="-330200" lvl="0" marL="457200" rtl="0" algn="l">
              <a:spcBef>
                <a:spcPts val="0"/>
              </a:spcBef>
              <a:spcAft>
                <a:spcPts val="0"/>
              </a:spcAft>
              <a:buSzPts val="1600"/>
              <a:buAutoNum type="arabicPeriod"/>
            </a:pPr>
            <a:r>
              <a:rPr lang="en" sz="1600"/>
              <a:t>SKIMS &amp; HERS</a:t>
            </a:r>
            <a:endParaRPr sz="1600"/>
          </a:p>
          <a:p>
            <a:pPr indent="-330200" lvl="0" marL="457200" rtl="0" algn="l">
              <a:spcBef>
                <a:spcPts val="0"/>
              </a:spcBef>
              <a:spcAft>
                <a:spcPts val="0"/>
              </a:spcAft>
              <a:buSzPts val="1600"/>
              <a:buAutoNum type="arabicPeriod"/>
            </a:pPr>
            <a:r>
              <a:rPr lang="en" sz="1600"/>
              <a:t>BAD BUNNY &amp; KENDALL JENNER</a:t>
            </a:r>
            <a:endParaRPr sz="1600"/>
          </a:p>
          <a:p>
            <a:pPr indent="-330200" lvl="0" marL="457200" rtl="0" algn="l">
              <a:spcBef>
                <a:spcPts val="0"/>
              </a:spcBef>
              <a:spcAft>
                <a:spcPts val="0"/>
              </a:spcAft>
              <a:buSzPts val="1600"/>
              <a:buAutoNum type="arabicPeriod"/>
            </a:pPr>
            <a:r>
              <a:rPr lang="en" sz="1600"/>
              <a:t>SEAMLESS IN SKIMS</a:t>
            </a:r>
            <a:endParaRPr sz="1600"/>
          </a:p>
          <a:p>
            <a:pPr indent="0" lvl="0" marL="0" rtl="0" algn="l">
              <a:spcBef>
                <a:spcPts val="1000"/>
              </a:spcBef>
              <a:spcAft>
                <a:spcPts val="1000"/>
              </a:spcAft>
              <a:buNone/>
            </a:pPr>
            <a:r>
              <a:t/>
            </a:r>
            <a:endParaRPr/>
          </a:p>
        </p:txBody>
      </p:sp>
      <p:pic>
        <p:nvPicPr>
          <p:cNvPr id="360" name="Google Shape;360;p38"/>
          <p:cNvPicPr preferRelativeResize="0"/>
          <p:nvPr>
            <p:ph idx="2" type="pic"/>
          </p:nvPr>
        </p:nvPicPr>
        <p:blipFill rotWithShape="1">
          <a:blip r:embed="rId3">
            <a:alphaModFix/>
          </a:blip>
          <a:srcRect b="0" l="6335" r="13977" t="0"/>
          <a:stretch/>
        </p:blipFill>
        <p:spPr>
          <a:xfrm>
            <a:off x="963025" y="639450"/>
            <a:ext cx="2566800" cy="3864600"/>
          </a:xfrm>
          <a:prstGeom prst="round2SameRect">
            <a:avLst>
              <a:gd fmla="val 16667" name="adj1"/>
              <a:gd fmla="val 0" name="adj2"/>
            </a:avLst>
          </a:prstGeom>
        </p:spPr>
      </p:pic>
      <p:sp>
        <p:nvSpPr>
          <p:cNvPr id="361" name="Google Shape;361;p38"/>
          <p:cNvSpPr txBox="1"/>
          <p:nvPr/>
        </p:nvSpPr>
        <p:spPr>
          <a:xfrm>
            <a:off x="8222150" y="4852125"/>
            <a:ext cx="6603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13/14</a:t>
            </a:r>
            <a:endParaRPr sz="1200">
              <a:solidFill>
                <a:srgbClr val="635449"/>
              </a:solidFill>
              <a:latin typeface="Gothic A1"/>
              <a:ea typeface="Gothic A1"/>
              <a:cs typeface="Gothic A1"/>
              <a:sym typeface="Gothic A1"/>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5449"/>
        </a:solidFill>
      </p:bgPr>
    </p:bg>
    <p:spTree>
      <p:nvGrpSpPr>
        <p:cNvPr id="365" name="Shape 365"/>
        <p:cNvGrpSpPr/>
        <p:nvPr/>
      </p:nvGrpSpPr>
      <p:grpSpPr>
        <a:xfrm>
          <a:off x="0" y="0"/>
          <a:ext cx="0" cy="0"/>
          <a:chOff x="0" y="0"/>
          <a:chExt cx="0" cy="0"/>
        </a:xfrm>
      </p:grpSpPr>
      <p:sp>
        <p:nvSpPr>
          <p:cNvPr id="366" name="Google Shape;366;p39"/>
          <p:cNvSpPr txBox="1"/>
          <p:nvPr>
            <p:ph type="title"/>
          </p:nvPr>
        </p:nvSpPr>
        <p:spPr>
          <a:xfrm>
            <a:off x="667325" y="1307100"/>
            <a:ext cx="7627800" cy="2529300"/>
          </a:xfrm>
          <a:prstGeom prst="rect">
            <a:avLst/>
          </a:prstGeom>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9300">
                <a:solidFill>
                  <a:srgbClr val="BA9D8B"/>
                </a:solidFill>
                <a:latin typeface="Oswald"/>
                <a:ea typeface="Oswald"/>
                <a:cs typeface="Oswald"/>
                <a:sym typeface="Oswald"/>
              </a:rPr>
              <a:t>THANK YOU!</a:t>
            </a:r>
            <a:endParaRPr b="1" sz="9300">
              <a:solidFill>
                <a:srgbClr val="BA9D8B"/>
              </a:solidFill>
              <a:latin typeface="Oswald"/>
              <a:ea typeface="Oswald"/>
              <a:cs typeface="Oswald"/>
              <a:sym typeface="Oswald"/>
            </a:endParaRPr>
          </a:p>
          <a:p>
            <a:pPr indent="0" lvl="0" marL="0" rtl="0" algn="ctr">
              <a:lnSpc>
                <a:spcPct val="100000"/>
              </a:lnSpc>
              <a:spcBef>
                <a:spcPts val="0"/>
              </a:spcBef>
              <a:spcAft>
                <a:spcPts val="0"/>
              </a:spcAft>
              <a:buNone/>
            </a:pPr>
            <a:r>
              <a:rPr lang="en" sz="5300">
                <a:solidFill>
                  <a:schemeClr val="dk2"/>
                </a:solidFill>
                <a:latin typeface="Oswald SemiBold"/>
                <a:ea typeface="Oswald SemiBold"/>
                <a:cs typeface="Oswald SemiBold"/>
                <a:sym typeface="Oswald SemiBold"/>
              </a:rPr>
              <a:t>QUESTIONS?</a:t>
            </a:r>
            <a:endParaRPr sz="5300">
              <a:solidFill>
                <a:schemeClr val="dk2"/>
              </a:solidFill>
              <a:latin typeface="Oswald SemiBold"/>
              <a:ea typeface="Oswald SemiBold"/>
              <a:cs typeface="Oswald SemiBold"/>
              <a:sym typeface="Oswald SemiBold"/>
            </a:endParaRPr>
          </a:p>
        </p:txBody>
      </p:sp>
      <p:sp>
        <p:nvSpPr>
          <p:cNvPr id="367" name="Google Shape;367;p39"/>
          <p:cNvSpPr txBox="1"/>
          <p:nvPr/>
        </p:nvSpPr>
        <p:spPr>
          <a:xfrm>
            <a:off x="8212850" y="4852125"/>
            <a:ext cx="6696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A9D8B"/>
                </a:solidFill>
                <a:latin typeface="Gothic A1"/>
                <a:ea typeface="Gothic A1"/>
                <a:cs typeface="Gothic A1"/>
                <a:sym typeface="Gothic A1"/>
              </a:rPr>
              <a:t>14/14</a:t>
            </a:r>
            <a:endParaRPr sz="1200">
              <a:solidFill>
                <a:srgbClr val="BA9D8B"/>
              </a:solidFill>
              <a:latin typeface="Gothic A1"/>
              <a:ea typeface="Gothic A1"/>
              <a:cs typeface="Gothic A1"/>
              <a:sym typeface="Gothic A1"/>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txBox="1"/>
          <p:nvPr>
            <p:ph type="title"/>
          </p:nvPr>
        </p:nvSpPr>
        <p:spPr>
          <a:xfrm>
            <a:off x="720000" y="445025"/>
            <a:ext cx="77040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AGENDA</a:t>
            </a:r>
            <a:endParaRPr>
              <a:solidFill>
                <a:srgbClr val="635449"/>
              </a:solidFill>
              <a:latin typeface="Oswald SemiBold"/>
              <a:ea typeface="Oswald SemiBold"/>
              <a:cs typeface="Oswald SemiBold"/>
              <a:sym typeface="Oswald SemiBold"/>
            </a:endParaRPr>
          </a:p>
        </p:txBody>
      </p:sp>
      <p:sp>
        <p:nvSpPr>
          <p:cNvPr id="246" name="Google Shape;246;p27"/>
          <p:cNvSpPr txBox="1"/>
          <p:nvPr>
            <p:ph idx="2" type="title"/>
          </p:nvPr>
        </p:nvSpPr>
        <p:spPr>
          <a:xfrm>
            <a:off x="1505400" y="1384408"/>
            <a:ext cx="734700" cy="731400"/>
          </a:xfrm>
          <a:prstGeom prst="rect">
            <a:avLst/>
          </a:prstGeom>
          <a:solidFill>
            <a:srgbClr val="BA9D8B"/>
          </a:solidFill>
          <a:ln cap="flat" cmpd="sng" w="9525">
            <a:solidFill>
              <a:srgbClr val="BA9D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01</a:t>
            </a:r>
            <a:endParaRPr>
              <a:solidFill>
                <a:srgbClr val="635449"/>
              </a:solidFill>
              <a:latin typeface="Oswald SemiBold"/>
              <a:ea typeface="Oswald SemiBold"/>
              <a:cs typeface="Oswald SemiBold"/>
              <a:sym typeface="Oswald SemiBold"/>
            </a:endParaRPr>
          </a:p>
        </p:txBody>
      </p:sp>
      <p:sp>
        <p:nvSpPr>
          <p:cNvPr id="247" name="Google Shape;247;p27"/>
          <p:cNvSpPr txBox="1"/>
          <p:nvPr>
            <p:ph idx="3" type="title"/>
          </p:nvPr>
        </p:nvSpPr>
        <p:spPr>
          <a:xfrm>
            <a:off x="1505400" y="3023603"/>
            <a:ext cx="734700" cy="731400"/>
          </a:xfrm>
          <a:prstGeom prst="rect">
            <a:avLst/>
          </a:prstGeom>
          <a:solidFill>
            <a:srgbClr val="BA9D8B"/>
          </a:solidFill>
          <a:ln cap="flat" cmpd="sng" w="9525">
            <a:solidFill>
              <a:srgbClr val="BA9D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04</a:t>
            </a:r>
            <a:endParaRPr>
              <a:solidFill>
                <a:srgbClr val="635449"/>
              </a:solidFill>
              <a:latin typeface="Oswald SemiBold"/>
              <a:ea typeface="Oswald SemiBold"/>
              <a:cs typeface="Oswald SemiBold"/>
              <a:sym typeface="Oswald SemiBold"/>
            </a:endParaRPr>
          </a:p>
        </p:txBody>
      </p:sp>
      <p:sp>
        <p:nvSpPr>
          <p:cNvPr id="248" name="Google Shape;248;p27"/>
          <p:cNvSpPr txBox="1"/>
          <p:nvPr>
            <p:ph idx="4" type="title"/>
          </p:nvPr>
        </p:nvSpPr>
        <p:spPr>
          <a:xfrm>
            <a:off x="4204675" y="1384408"/>
            <a:ext cx="734700" cy="731400"/>
          </a:xfrm>
          <a:prstGeom prst="rect">
            <a:avLst/>
          </a:prstGeom>
          <a:solidFill>
            <a:srgbClr val="BA9D8B"/>
          </a:solidFill>
          <a:ln cap="flat" cmpd="sng" w="9525">
            <a:solidFill>
              <a:srgbClr val="BA9D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02</a:t>
            </a:r>
            <a:endParaRPr>
              <a:solidFill>
                <a:srgbClr val="635449"/>
              </a:solidFill>
              <a:latin typeface="Oswald SemiBold"/>
              <a:ea typeface="Oswald SemiBold"/>
              <a:cs typeface="Oswald SemiBold"/>
              <a:sym typeface="Oswald SemiBold"/>
            </a:endParaRPr>
          </a:p>
        </p:txBody>
      </p:sp>
      <p:sp>
        <p:nvSpPr>
          <p:cNvPr id="249" name="Google Shape;249;p27"/>
          <p:cNvSpPr txBox="1"/>
          <p:nvPr>
            <p:ph idx="5" type="title"/>
          </p:nvPr>
        </p:nvSpPr>
        <p:spPr>
          <a:xfrm>
            <a:off x="4204675" y="3023603"/>
            <a:ext cx="734700" cy="731400"/>
          </a:xfrm>
          <a:prstGeom prst="rect">
            <a:avLst/>
          </a:prstGeom>
          <a:solidFill>
            <a:srgbClr val="BA9D8B"/>
          </a:solidFill>
          <a:ln cap="flat" cmpd="sng" w="9525">
            <a:solidFill>
              <a:srgbClr val="BA9D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05</a:t>
            </a:r>
            <a:endParaRPr>
              <a:solidFill>
                <a:srgbClr val="635449"/>
              </a:solidFill>
              <a:latin typeface="Oswald SemiBold"/>
              <a:ea typeface="Oswald SemiBold"/>
              <a:cs typeface="Oswald SemiBold"/>
              <a:sym typeface="Oswald SemiBold"/>
            </a:endParaRPr>
          </a:p>
        </p:txBody>
      </p:sp>
      <p:sp>
        <p:nvSpPr>
          <p:cNvPr id="250" name="Google Shape;250;p27"/>
          <p:cNvSpPr txBox="1"/>
          <p:nvPr>
            <p:ph idx="6" type="title"/>
          </p:nvPr>
        </p:nvSpPr>
        <p:spPr>
          <a:xfrm>
            <a:off x="6903950" y="1384408"/>
            <a:ext cx="734700" cy="731400"/>
          </a:xfrm>
          <a:prstGeom prst="rect">
            <a:avLst/>
          </a:prstGeom>
          <a:solidFill>
            <a:srgbClr val="BA9D8B"/>
          </a:solidFill>
          <a:ln cap="flat" cmpd="sng" w="9525">
            <a:solidFill>
              <a:srgbClr val="BA9D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03</a:t>
            </a:r>
            <a:endParaRPr>
              <a:solidFill>
                <a:srgbClr val="635449"/>
              </a:solidFill>
              <a:latin typeface="Oswald SemiBold"/>
              <a:ea typeface="Oswald SemiBold"/>
              <a:cs typeface="Oswald SemiBold"/>
              <a:sym typeface="Oswald SemiBold"/>
            </a:endParaRPr>
          </a:p>
        </p:txBody>
      </p:sp>
      <p:sp>
        <p:nvSpPr>
          <p:cNvPr id="251" name="Google Shape;251;p27"/>
          <p:cNvSpPr txBox="1"/>
          <p:nvPr>
            <p:ph idx="7" type="title"/>
          </p:nvPr>
        </p:nvSpPr>
        <p:spPr>
          <a:xfrm>
            <a:off x="6903950" y="3023603"/>
            <a:ext cx="734700" cy="731400"/>
          </a:xfrm>
          <a:prstGeom prst="rect">
            <a:avLst/>
          </a:prstGeom>
          <a:solidFill>
            <a:srgbClr val="BA9D8B"/>
          </a:solidFill>
          <a:ln cap="flat" cmpd="sng" w="9525">
            <a:solidFill>
              <a:srgbClr val="BA9D8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SemiBold"/>
                <a:ea typeface="Oswald SemiBold"/>
                <a:cs typeface="Oswald SemiBold"/>
                <a:sym typeface="Oswald SemiBold"/>
              </a:rPr>
              <a:t>06</a:t>
            </a:r>
            <a:endParaRPr>
              <a:solidFill>
                <a:srgbClr val="635449"/>
              </a:solidFill>
              <a:latin typeface="Oswald SemiBold"/>
              <a:ea typeface="Oswald SemiBold"/>
              <a:cs typeface="Oswald SemiBold"/>
              <a:sym typeface="Oswald SemiBold"/>
            </a:endParaRPr>
          </a:p>
        </p:txBody>
      </p:sp>
      <p:sp>
        <p:nvSpPr>
          <p:cNvPr id="252" name="Google Shape;252;p27"/>
          <p:cNvSpPr txBox="1"/>
          <p:nvPr>
            <p:ph idx="1" type="subTitle"/>
          </p:nvPr>
        </p:nvSpPr>
        <p:spPr>
          <a:xfrm>
            <a:off x="720000" y="2115800"/>
            <a:ext cx="23055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a:ea typeface="Oswald"/>
                <a:cs typeface="Oswald"/>
                <a:sym typeface="Oswald"/>
              </a:rPr>
              <a:t>C</a:t>
            </a:r>
            <a:r>
              <a:rPr lang="en">
                <a:solidFill>
                  <a:srgbClr val="635449"/>
                </a:solidFill>
                <a:latin typeface="Oswald"/>
                <a:ea typeface="Oswald"/>
                <a:cs typeface="Oswald"/>
                <a:sym typeface="Oswald"/>
              </a:rPr>
              <a:t>ompany Overview</a:t>
            </a:r>
            <a:endParaRPr>
              <a:solidFill>
                <a:srgbClr val="635449"/>
              </a:solidFill>
              <a:latin typeface="Oswald"/>
              <a:ea typeface="Oswald"/>
              <a:cs typeface="Oswald"/>
              <a:sym typeface="Oswald"/>
            </a:endParaRPr>
          </a:p>
        </p:txBody>
      </p:sp>
      <p:sp>
        <p:nvSpPr>
          <p:cNvPr id="253" name="Google Shape;253;p27"/>
          <p:cNvSpPr txBox="1"/>
          <p:nvPr>
            <p:ph idx="8" type="subTitle"/>
          </p:nvPr>
        </p:nvSpPr>
        <p:spPr>
          <a:xfrm>
            <a:off x="3419275" y="2115800"/>
            <a:ext cx="23055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a:ea typeface="Oswald"/>
                <a:cs typeface="Oswald"/>
                <a:sym typeface="Oswald"/>
              </a:rPr>
              <a:t>Company Analysis</a:t>
            </a:r>
            <a:endParaRPr>
              <a:solidFill>
                <a:srgbClr val="635449"/>
              </a:solidFill>
              <a:latin typeface="Oswald"/>
              <a:ea typeface="Oswald"/>
              <a:cs typeface="Oswald"/>
              <a:sym typeface="Oswald"/>
            </a:endParaRPr>
          </a:p>
        </p:txBody>
      </p:sp>
      <p:sp>
        <p:nvSpPr>
          <p:cNvPr id="254" name="Google Shape;254;p27"/>
          <p:cNvSpPr txBox="1"/>
          <p:nvPr>
            <p:ph idx="9" type="subTitle"/>
          </p:nvPr>
        </p:nvSpPr>
        <p:spPr>
          <a:xfrm>
            <a:off x="6118550" y="2115800"/>
            <a:ext cx="23055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a:ea typeface="Oswald"/>
                <a:cs typeface="Oswald"/>
                <a:sym typeface="Oswald"/>
              </a:rPr>
              <a:t>5 Campaigns</a:t>
            </a:r>
            <a:endParaRPr>
              <a:solidFill>
                <a:srgbClr val="635449"/>
              </a:solidFill>
              <a:latin typeface="Oswald"/>
              <a:ea typeface="Oswald"/>
              <a:cs typeface="Oswald"/>
              <a:sym typeface="Oswald"/>
            </a:endParaRPr>
          </a:p>
        </p:txBody>
      </p:sp>
      <p:sp>
        <p:nvSpPr>
          <p:cNvPr id="255" name="Google Shape;255;p27"/>
          <p:cNvSpPr txBox="1"/>
          <p:nvPr>
            <p:ph idx="13" type="subTitle"/>
          </p:nvPr>
        </p:nvSpPr>
        <p:spPr>
          <a:xfrm>
            <a:off x="720000" y="3755000"/>
            <a:ext cx="23055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a:ea typeface="Oswald"/>
                <a:cs typeface="Oswald"/>
                <a:sym typeface="Oswald"/>
              </a:rPr>
              <a:t>What We Learned</a:t>
            </a:r>
            <a:endParaRPr>
              <a:solidFill>
                <a:srgbClr val="635449"/>
              </a:solidFill>
              <a:latin typeface="Oswald"/>
              <a:ea typeface="Oswald"/>
              <a:cs typeface="Oswald"/>
              <a:sym typeface="Oswald"/>
            </a:endParaRPr>
          </a:p>
        </p:txBody>
      </p:sp>
      <p:sp>
        <p:nvSpPr>
          <p:cNvPr id="256" name="Google Shape;256;p27"/>
          <p:cNvSpPr txBox="1"/>
          <p:nvPr>
            <p:ph idx="14" type="subTitle"/>
          </p:nvPr>
        </p:nvSpPr>
        <p:spPr>
          <a:xfrm>
            <a:off x="3419275" y="3755000"/>
            <a:ext cx="23055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a:ea typeface="Oswald"/>
                <a:cs typeface="Oswald"/>
                <a:sym typeface="Oswald"/>
              </a:rPr>
              <a:t>Future Directions </a:t>
            </a:r>
            <a:endParaRPr>
              <a:solidFill>
                <a:srgbClr val="635449"/>
              </a:solidFill>
              <a:latin typeface="Oswald"/>
              <a:ea typeface="Oswald"/>
              <a:cs typeface="Oswald"/>
              <a:sym typeface="Oswald"/>
            </a:endParaRPr>
          </a:p>
        </p:txBody>
      </p:sp>
      <p:sp>
        <p:nvSpPr>
          <p:cNvPr id="257" name="Google Shape;257;p27"/>
          <p:cNvSpPr txBox="1"/>
          <p:nvPr>
            <p:ph idx="15" type="subTitle"/>
          </p:nvPr>
        </p:nvSpPr>
        <p:spPr>
          <a:xfrm>
            <a:off x="6118550" y="3755000"/>
            <a:ext cx="2305500" cy="4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35449"/>
                </a:solidFill>
                <a:latin typeface="Oswald"/>
                <a:ea typeface="Oswald"/>
                <a:cs typeface="Oswald"/>
                <a:sym typeface="Oswald"/>
              </a:rPr>
              <a:t>Conclusion</a:t>
            </a:r>
            <a:endParaRPr>
              <a:solidFill>
                <a:srgbClr val="635449"/>
              </a:solidFill>
              <a:latin typeface="Oswald"/>
              <a:ea typeface="Oswald"/>
              <a:cs typeface="Oswald"/>
              <a:sym typeface="Oswald"/>
            </a:endParaRPr>
          </a:p>
        </p:txBody>
      </p:sp>
      <p:sp>
        <p:nvSpPr>
          <p:cNvPr id="258" name="Google Shape;258;p27"/>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2</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8"/>
          <p:cNvSpPr txBox="1"/>
          <p:nvPr>
            <p:ph type="title"/>
          </p:nvPr>
        </p:nvSpPr>
        <p:spPr>
          <a:xfrm>
            <a:off x="713225" y="441725"/>
            <a:ext cx="7495500" cy="57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COMPANY OVERVIEW</a:t>
            </a:r>
            <a:endParaRPr>
              <a:solidFill>
                <a:srgbClr val="635449"/>
              </a:solidFill>
              <a:latin typeface="Oswald SemiBold"/>
              <a:ea typeface="Oswald SemiBold"/>
              <a:cs typeface="Oswald SemiBold"/>
              <a:sym typeface="Oswald SemiBold"/>
            </a:endParaRPr>
          </a:p>
        </p:txBody>
      </p:sp>
      <p:sp>
        <p:nvSpPr>
          <p:cNvPr id="264" name="Google Shape;264;p28"/>
          <p:cNvSpPr txBox="1"/>
          <p:nvPr>
            <p:ph idx="4294967295" type="body"/>
          </p:nvPr>
        </p:nvSpPr>
        <p:spPr>
          <a:xfrm>
            <a:off x="719975" y="1353025"/>
            <a:ext cx="4997100" cy="27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Owner: </a:t>
            </a:r>
            <a:r>
              <a:rPr lang="en" sz="1400"/>
              <a:t>Kim Kardashian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Established: </a:t>
            </a:r>
            <a:r>
              <a:rPr lang="en" sz="1400"/>
              <a:t>September 10, 2019</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Current Value: </a:t>
            </a:r>
            <a:r>
              <a:rPr lang="en" sz="1400"/>
              <a:t>$4 Billion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Target Audience: </a:t>
            </a:r>
            <a:r>
              <a:rPr lang="en" sz="1400"/>
              <a:t>Women 18-45, Men 18-45</a:t>
            </a:r>
            <a:endParaRPr sz="1400"/>
          </a:p>
          <a:p>
            <a:pPr indent="0" lvl="0" marL="0" rtl="0" algn="l">
              <a:spcBef>
                <a:spcPts val="0"/>
              </a:spcBef>
              <a:spcAft>
                <a:spcPts val="0"/>
              </a:spcAft>
              <a:buNone/>
            </a:pPr>
            <a:r>
              <a:t/>
            </a:r>
            <a:endParaRPr b="1" sz="1400"/>
          </a:p>
          <a:p>
            <a:pPr indent="0" lvl="0" marL="0" rtl="0" algn="l">
              <a:spcBef>
                <a:spcPts val="0"/>
              </a:spcBef>
              <a:spcAft>
                <a:spcPts val="0"/>
              </a:spcAft>
              <a:buNone/>
            </a:pPr>
            <a:r>
              <a:rPr b="1" lang="en" sz="1400"/>
              <a:t>Top Competitors:</a:t>
            </a:r>
            <a:r>
              <a:rPr lang="en" sz="1400"/>
              <a:t> Spanx, Victoria’s Secret, Savage X Fenty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Skims HQ:</a:t>
            </a:r>
            <a:r>
              <a:rPr lang="en" sz="1400"/>
              <a:t> Los Angeles, CA</a:t>
            </a:r>
            <a:endParaRPr sz="1400"/>
          </a:p>
        </p:txBody>
      </p:sp>
      <p:sp>
        <p:nvSpPr>
          <p:cNvPr id="265" name="Google Shape;265;p28"/>
          <p:cNvSpPr txBox="1"/>
          <p:nvPr/>
        </p:nvSpPr>
        <p:spPr>
          <a:xfrm>
            <a:off x="719975" y="1093225"/>
            <a:ext cx="7704000" cy="2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Gothic A1"/>
                <a:ea typeface="Gothic A1"/>
                <a:cs typeface="Gothic A1"/>
                <a:sym typeface="Gothic A1"/>
              </a:rPr>
              <a:t>“SKIMS is a solutions oriented brand creating the next generation of underwear, loungewear, and shapewear” </a:t>
            </a:r>
            <a:endParaRPr sz="1100">
              <a:solidFill>
                <a:schemeClr val="dk1"/>
              </a:solidFill>
              <a:latin typeface="Gothic A1"/>
              <a:ea typeface="Gothic A1"/>
              <a:cs typeface="Gothic A1"/>
              <a:sym typeface="Gothic A1"/>
            </a:endParaRPr>
          </a:p>
        </p:txBody>
      </p:sp>
      <p:pic>
        <p:nvPicPr>
          <p:cNvPr id="266" name="Google Shape;266;p28"/>
          <p:cNvPicPr preferRelativeResize="0"/>
          <p:nvPr/>
        </p:nvPicPr>
        <p:blipFill>
          <a:blip r:embed="rId3">
            <a:alphaModFix/>
          </a:blip>
          <a:stretch>
            <a:fillRect/>
          </a:stretch>
        </p:blipFill>
        <p:spPr>
          <a:xfrm>
            <a:off x="5351125" y="3368875"/>
            <a:ext cx="2857500" cy="1600200"/>
          </a:xfrm>
          <a:prstGeom prst="rect">
            <a:avLst/>
          </a:prstGeom>
          <a:noFill/>
          <a:ln>
            <a:noFill/>
          </a:ln>
        </p:spPr>
      </p:pic>
      <p:pic>
        <p:nvPicPr>
          <p:cNvPr id="267" name="Google Shape;267;p28"/>
          <p:cNvPicPr preferRelativeResize="0"/>
          <p:nvPr/>
        </p:nvPicPr>
        <p:blipFill>
          <a:blip r:embed="rId4">
            <a:alphaModFix/>
          </a:blip>
          <a:stretch>
            <a:fillRect/>
          </a:stretch>
        </p:blipFill>
        <p:spPr>
          <a:xfrm>
            <a:off x="6004378" y="1436300"/>
            <a:ext cx="2204249" cy="1849300"/>
          </a:xfrm>
          <a:prstGeom prst="rect">
            <a:avLst/>
          </a:prstGeom>
          <a:noFill/>
          <a:ln>
            <a:noFill/>
          </a:ln>
        </p:spPr>
      </p:pic>
      <p:sp>
        <p:nvSpPr>
          <p:cNvPr id="268" name="Google Shape;268;p28"/>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3</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9"/>
          <p:cNvSpPr txBox="1"/>
          <p:nvPr>
            <p:ph type="title"/>
          </p:nvPr>
        </p:nvSpPr>
        <p:spPr>
          <a:xfrm>
            <a:off x="720000" y="2247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COMPANY ANALYSIS</a:t>
            </a:r>
            <a:endParaRPr>
              <a:solidFill>
                <a:srgbClr val="635449"/>
              </a:solidFill>
              <a:latin typeface="Oswald SemiBold"/>
              <a:ea typeface="Oswald SemiBold"/>
              <a:cs typeface="Oswald SemiBold"/>
              <a:sym typeface="Oswald SemiBold"/>
            </a:endParaRPr>
          </a:p>
        </p:txBody>
      </p:sp>
      <p:sp>
        <p:nvSpPr>
          <p:cNvPr id="274" name="Google Shape;274;p29"/>
          <p:cNvSpPr txBox="1"/>
          <p:nvPr>
            <p:ph idx="1" type="body"/>
          </p:nvPr>
        </p:nvSpPr>
        <p:spPr>
          <a:xfrm>
            <a:off x="720000" y="1174050"/>
            <a:ext cx="4984500" cy="2795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a:t>Facebook </a:t>
            </a:r>
            <a:r>
              <a:rPr lang="en" sz="1400"/>
              <a:t> (409k followers)</a:t>
            </a:r>
            <a:endParaRPr sz="1400"/>
          </a:p>
          <a:p>
            <a:pPr indent="-317500" lvl="1" marL="914400" rtl="0" algn="l">
              <a:spcBef>
                <a:spcPts val="0"/>
              </a:spcBef>
              <a:spcAft>
                <a:spcPts val="0"/>
              </a:spcAft>
              <a:buSzPts val="1400"/>
              <a:buChar char="-"/>
            </a:pPr>
            <a:r>
              <a:rPr lang="en" sz="1400"/>
              <a:t>Avg 3 posts a day </a:t>
            </a:r>
            <a:endParaRPr sz="1400"/>
          </a:p>
          <a:p>
            <a:pPr indent="-317500" lvl="1" marL="914400" rtl="0" algn="l">
              <a:spcBef>
                <a:spcPts val="0"/>
              </a:spcBef>
              <a:spcAft>
                <a:spcPts val="0"/>
              </a:spcAft>
              <a:buSzPts val="1400"/>
              <a:buChar char="-"/>
            </a:pPr>
            <a:r>
              <a:rPr lang="en" sz="1400"/>
              <a:t>Images</a:t>
            </a:r>
            <a:endParaRPr sz="1400"/>
          </a:p>
          <a:p>
            <a:pPr indent="0" lvl="0" marL="914400" rtl="0" algn="l">
              <a:spcBef>
                <a:spcPts val="0"/>
              </a:spcBef>
              <a:spcAft>
                <a:spcPts val="0"/>
              </a:spcAft>
              <a:buNone/>
            </a:pPr>
            <a:r>
              <a:t/>
            </a:r>
            <a:endParaRPr sz="1400"/>
          </a:p>
          <a:p>
            <a:pPr indent="-317500" lvl="0" marL="457200" rtl="0" algn="l">
              <a:spcBef>
                <a:spcPts val="0"/>
              </a:spcBef>
              <a:spcAft>
                <a:spcPts val="0"/>
              </a:spcAft>
              <a:buSzPts val="1400"/>
              <a:buChar char="-"/>
            </a:pPr>
            <a:r>
              <a:rPr b="1" lang="en" sz="1400"/>
              <a:t>Twitter</a:t>
            </a:r>
            <a:r>
              <a:rPr lang="en" sz="1400"/>
              <a:t> (121.8k followers)</a:t>
            </a:r>
            <a:endParaRPr sz="1400"/>
          </a:p>
          <a:p>
            <a:pPr indent="-317500" lvl="1" marL="914400" rtl="0" algn="l">
              <a:spcBef>
                <a:spcPts val="0"/>
              </a:spcBef>
              <a:spcAft>
                <a:spcPts val="0"/>
              </a:spcAft>
              <a:buSzPts val="1400"/>
              <a:buChar char="-"/>
            </a:pPr>
            <a:r>
              <a:rPr lang="en" sz="1400"/>
              <a:t>Avg 3 posts a day </a:t>
            </a:r>
            <a:endParaRPr sz="1400"/>
          </a:p>
          <a:p>
            <a:pPr indent="-317500" lvl="1" marL="914400" rtl="0" algn="l">
              <a:spcBef>
                <a:spcPts val="0"/>
              </a:spcBef>
              <a:spcAft>
                <a:spcPts val="0"/>
              </a:spcAft>
              <a:buSzPts val="1400"/>
              <a:buChar char="-"/>
            </a:pPr>
            <a:r>
              <a:rPr lang="en" sz="1400"/>
              <a:t>Images</a:t>
            </a:r>
            <a:endParaRPr sz="1400"/>
          </a:p>
          <a:p>
            <a:pPr indent="0" lvl="0" marL="914400" rtl="0" algn="l">
              <a:spcBef>
                <a:spcPts val="0"/>
              </a:spcBef>
              <a:spcAft>
                <a:spcPts val="0"/>
              </a:spcAft>
              <a:buNone/>
            </a:pPr>
            <a:r>
              <a:t/>
            </a:r>
            <a:endParaRPr sz="1400"/>
          </a:p>
          <a:p>
            <a:pPr indent="-317500" lvl="0" marL="457200" rtl="0" algn="l">
              <a:spcBef>
                <a:spcPts val="0"/>
              </a:spcBef>
              <a:spcAft>
                <a:spcPts val="0"/>
              </a:spcAft>
              <a:buSzPts val="1400"/>
              <a:buChar char="-"/>
            </a:pPr>
            <a:r>
              <a:rPr b="1" lang="en" sz="1400"/>
              <a:t>Instagram</a:t>
            </a:r>
            <a:r>
              <a:rPr lang="en" sz="1400"/>
              <a:t> (5.3m followers)</a:t>
            </a:r>
            <a:endParaRPr sz="1400"/>
          </a:p>
          <a:p>
            <a:pPr indent="-317500" lvl="1" marL="914400" rtl="0" algn="l">
              <a:spcBef>
                <a:spcPts val="0"/>
              </a:spcBef>
              <a:spcAft>
                <a:spcPts val="0"/>
              </a:spcAft>
              <a:buSzPts val="1400"/>
              <a:buChar char="-"/>
            </a:pPr>
            <a:r>
              <a:rPr lang="en" sz="1400"/>
              <a:t>Avg 2 posts a day, with &gt; 5 story posts</a:t>
            </a:r>
            <a:endParaRPr sz="1400"/>
          </a:p>
          <a:p>
            <a:pPr indent="-317500" lvl="1" marL="914400" rtl="0" algn="l">
              <a:spcBef>
                <a:spcPts val="0"/>
              </a:spcBef>
              <a:spcAft>
                <a:spcPts val="0"/>
              </a:spcAft>
              <a:buSzPts val="1400"/>
              <a:buChar char="-"/>
            </a:pPr>
            <a:r>
              <a:rPr lang="en" sz="1400"/>
              <a:t>Images and Videos</a:t>
            </a:r>
            <a:endParaRPr sz="1400"/>
          </a:p>
          <a:p>
            <a:pPr indent="0" lvl="0" marL="914400" rtl="0" algn="l">
              <a:spcBef>
                <a:spcPts val="0"/>
              </a:spcBef>
              <a:spcAft>
                <a:spcPts val="0"/>
              </a:spcAft>
              <a:buNone/>
            </a:pPr>
            <a:r>
              <a:t/>
            </a:r>
            <a:endParaRPr sz="1400"/>
          </a:p>
          <a:p>
            <a:pPr indent="-317500" lvl="0" marL="457200" rtl="0" algn="l">
              <a:spcBef>
                <a:spcPts val="0"/>
              </a:spcBef>
              <a:spcAft>
                <a:spcPts val="0"/>
              </a:spcAft>
              <a:buSzPts val="1400"/>
              <a:buChar char="-"/>
            </a:pPr>
            <a:r>
              <a:rPr b="1" lang="en" sz="1400"/>
              <a:t>Tiktok</a:t>
            </a:r>
            <a:r>
              <a:rPr lang="en" sz="1400"/>
              <a:t> (1.2m followers)</a:t>
            </a:r>
            <a:endParaRPr sz="1400"/>
          </a:p>
          <a:p>
            <a:pPr indent="-317500" lvl="1" marL="914400" rtl="0" algn="l">
              <a:spcBef>
                <a:spcPts val="0"/>
              </a:spcBef>
              <a:spcAft>
                <a:spcPts val="0"/>
              </a:spcAft>
              <a:buSzPts val="1400"/>
              <a:buChar char="-"/>
            </a:pPr>
            <a:r>
              <a:rPr lang="en" sz="1400"/>
              <a:t>1-2 posts a day</a:t>
            </a:r>
            <a:endParaRPr sz="1400"/>
          </a:p>
          <a:p>
            <a:pPr indent="-317500" lvl="1" marL="914400" rtl="0" algn="l">
              <a:spcBef>
                <a:spcPts val="0"/>
              </a:spcBef>
              <a:spcAft>
                <a:spcPts val="0"/>
              </a:spcAft>
              <a:buSzPts val="1400"/>
              <a:buChar char="-"/>
            </a:pPr>
            <a:r>
              <a:rPr lang="en" sz="1400"/>
              <a:t>Videos </a:t>
            </a:r>
            <a:endParaRPr sz="1400"/>
          </a:p>
          <a:p>
            <a:pPr indent="0" lvl="0" marL="0" rtl="0" algn="l">
              <a:spcBef>
                <a:spcPts val="0"/>
              </a:spcBef>
              <a:spcAft>
                <a:spcPts val="0"/>
              </a:spcAft>
              <a:buNone/>
            </a:pPr>
            <a:r>
              <a:t/>
            </a:r>
            <a:endParaRPr/>
          </a:p>
        </p:txBody>
      </p:sp>
      <p:pic>
        <p:nvPicPr>
          <p:cNvPr id="275" name="Google Shape;275;p29"/>
          <p:cNvPicPr preferRelativeResize="0"/>
          <p:nvPr/>
        </p:nvPicPr>
        <p:blipFill>
          <a:blip r:embed="rId3">
            <a:alphaModFix/>
          </a:blip>
          <a:stretch>
            <a:fillRect/>
          </a:stretch>
        </p:blipFill>
        <p:spPr>
          <a:xfrm>
            <a:off x="5177100" y="1602779"/>
            <a:ext cx="1290000" cy="1477974"/>
          </a:xfrm>
          <a:prstGeom prst="rect">
            <a:avLst/>
          </a:prstGeom>
          <a:noFill/>
          <a:ln>
            <a:noFill/>
          </a:ln>
        </p:spPr>
      </p:pic>
      <p:pic>
        <p:nvPicPr>
          <p:cNvPr id="276" name="Google Shape;276;p29"/>
          <p:cNvPicPr preferRelativeResize="0"/>
          <p:nvPr/>
        </p:nvPicPr>
        <p:blipFill>
          <a:blip r:embed="rId4">
            <a:alphaModFix/>
          </a:blip>
          <a:stretch>
            <a:fillRect/>
          </a:stretch>
        </p:blipFill>
        <p:spPr>
          <a:xfrm>
            <a:off x="5328225" y="3080750"/>
            <a:ext cx="3134701" cy="1763269"/>
          </a:xfrm>
          <a:prstGeom prst="rect">
            <a:avLst/>
          </a:prstGeom>
          <a:noFill/>
          <a:ln>
            <a:noFill/>
          </a:ln>
        </p:spPr>
      </p:pic>
      <p:pic>
        <p:nvPicPr>
          <p:cNvPr id="277" name="Google Shape;277;p29"/>
          <p:cNvPicPr preferRelativeResize="0"/>
          <p:nvPr/>
        </p:nvPicPr>
        <p:blipFill>
          <a:blip r:embed="rId5">
            <a:alphaModFix/>
          </a:blip>
          <a:stretch>
            <a:fillRect/>
          </a:stretch>
        </p:blipFill>
        <p:spPr>
          <a:xfrm>
            <a:off x="4036175" y="3426009"/>
            <a:ext cx="1564324" cy="1259399"/>
          </a:xfrm>
          <a:prstGeom prst="rect">
            <a:avLst/>
          </a:prstGeom>
          <a:noFill/>
          <a:ln>
            <a:noFill/>
          </a:ln>
        </p:spPr>
      </p:pic>
      <p:pic>
        <p:nvPicPr>
          <p:cNvPr id="278" name="Google Shape;278;p29"/>
          <p:cNvPicPr preferRelativeResize="0"/>
          <p:nvPr/>
        </p:nvPicPr>
        <p:blipFill>
          <a:blip r:embed="rId6">
            <a:alphaModFix/>
          </a:blip>
          <a:stretch>
            <a:fillRect/>
          </a:stretch>
        </p:blipFill>
        <p:spPr>
          <a:xfrm>
            <a:off x="6467100" y="224700"/>
            <a:ext cx="1956899" cy="2856051"/>
          </a:xfrm>
          <a:prstGeom prst="rect">
            <a:avLst/>
          </a:prstGeom>
          <a:noFill/>
          <a:ln>
            <a:noFill/>
          </a:ln>
        </p:spPr>
      </p:pic>
      <p:sp>
        <p:nvSpPr>
          <p:cNvPr id="279" name="Google Shape;279;p29"/>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4</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0"/>
          <p:cNvSpPr txBox="1"/>
          <p:nvPr>
            <p:ph type="title"/>
          </p:nvPr>
        </p:nvSpPr>
        <p:spPr>
          <a:xfrm>
            <a:off x="496200" y="1589550"/>
            <a:ext cx="8151600" cy="196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9500">
                <a:solidFill>
                  <a:srgbClr val="635449"/>
                </a:solidFill>
                <a:latin typeface="Oswald SemiBold"/>
                <a:ea typeface="Oswald SemiBold"/>
                <a:cs typeface="Oswald SemiBold"/>
                <a:sym typeface="Oswald SemiBold"/>
              </a:rPr>
              <a:t>5 CAMPAIGNS</a:t>
            </a:r>
            <a:endParaRPr sz="9500">
              <a:solidFill>
                <a:srgbClr val="635449"/>
              </a:solidFill>
              <a:latin typeface="Oswald SemiBold"/>
              <a:ea typeface="Oswald SemiBold"/>
              <a:cs typeface="Oswald SemiBold"/>
              <a:sym typeface="Oswald SemiBold"/>
            </a:endParaRPr>
          </a:p>
        </p:txBody>
      </p:sp>
      <p:sp>
        <p:nvSpPr>
          <p:cNvPr id="285" name="Google Shape;285;p30"/>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5</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SKIMLYMPICS</a:t>
            </a:r>
            <a:endParaRPr>
              <a:solidFill>
                <a:srgbClr val="635449"/>
              </a:solidFill>
              <a:latin typeface="Oswald SemiBold"/>
              <a:ea typeface="Oswald SemiBold"/>
              <a:cs typeface="Oswald SemiBold"/>
              <a:sym typeface="Oswald SemiBold"/>
            </a:endParaRPr>
          </a:p>
          <a:p>
            <a:pPr indent="0" lvl="0" marL="0" rtl="0" algn="l">
              <a:spcBef>
                <a:spcPts val="0"/>
              </a:spcBef>
              <a:spcAft>
                <a:spcPts val="0"/>
              </a:spcAft>
              <a:buNone/>
            </a:pPr>
            <a:r>
              <a:t/>
            </a:r>
            <a:endParaRPr>
              <a:solidFill>
                <a:srgbClr val="635449"/>
              </a:solidFill>
              <a:latin typeface="Oswald SemiBold"/>
              <a:ea typeface="Oswald SemiBold"/>
              <a:cs typeface="Oswald SemiBold"/>
              <a:sym typeface="Oswald SemiBold"/>
            </a:endParaRPr>
          </a:p>
          <a:p>
            <a:pPr indent="0" lvl="0" marL="0" rtl="0" algn="ctr">
              <a:spcBef>
                <a:spcPts val="0"/>
              </a:spcBef>
              <a:spcAft>
                <a:spcPts val="0"/>
              </a:spcAft>
              <a:buNone/>
            </a:pPr>
            <a:r>
              <a:t/>
            </a:r>
            <a:endParaRPr>
              <a:solidFill>
                <a:srgbClr val="635449"/>
              </a:solidFill>
            </a:endParaRPr>
          </a:p>
          <a:p>
            <a:pPr indent="0" lvl="0" marL="0" rtl="0" algn="ctr">
              <a:spcBef>
                <a:spcPts val="0"/>
              </a:spcBef>
              <a:spcAft>
                <a:spcPts val="0"/>
              </a:spcAft>
              <a:buNone/>
            </a:pPr>
            <a:r>
              <a:t/>
            </a:r>
            <a:endParaRPr>
              <a:solidFill>
                <a:srgbClr val="635449"/>
              </a:solidFill>
            </a:endParaRPr>
          </a:p>
        </p:txBody>
      </p:sp>
      <p:sp>
        <p:nvSpPr>
          <p:cNvPr id="291" name="Google Shape;291;p31"/>
          <p:cNvSpPr txBox="1"/>
          <p:nvPr>
            <p:ph idx="1" type="body"/>
          </p:nvPr>
        </p:nvSpPr>
        <p:spPr>
          <a:xfrm>
            <a:off x="2973850" y="1109575"/>
            <a:ext cx="5763000" cy="392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Objective</a:t>
            </a:r>
            <a:r>
              <a:rPr lang="en"/>
              <a:t>: Expand International Presence of Skims Swimwear Line. </a:t>
            </a:r>
            <a:endParaRPr/>
          </a:p>
          <a:p>
            <a:pPr indent="0" lvl="0" marL="0" rtl="0" algn="ctr">
              <a:spcBef>
                <a:spcPts val="0"/>
              </a:spcBef>
              <a:spcAft>
                <a:spcPts val="0"/>
              </a:spcAft>
              <a:buNone/>
            </a:pPr>
            <a:r>
              <a:rPr lang="en" sz="1100"/>
              <a:t>(Skims g</a:t>
            </a:r>
            <a:r>
              <a:rPr lang="en" sz="1100"/>
              <a:t>lobal exposure throughout Olympic duration)</a:t>
            </a:r>
            <a:endParaRPr sz="1100"/>
          </a:p>
          <a:p>
            <a:pPr indent="0" lvl="0" marL="0" rtl="0" algn="l">
              <a:spcBef>
                <a:spcPts val="0"/>
              </a:spcBef>
              <a:spcAft>
                <a:spcPts val="0"/>
              </a:spcAft>
              <a:buNone/>
            </a:pPr>
            <a:r>
              <a:t/>
            </a:r>
            <a:endParaRPr/>
          </a:p>
          <a:p>
            <a:pPr indent="0" lvl="0" marL="0" rtl="0" algn="l">
              <a:spcBef>
                <a:spcPts val="0"/>
              </a:spcBef>
              <a:spcAft>
                <a:spcPts val="0"/>
              </a:spcAft>
              <a:buNone/>
            </a:pPr>
            <a:r>
              <a:rPr b="1" lang="en"/>
              <a:t>Campaign Hashtag</a:t>
            </a:r>
            <a:r>
              <a:rPr lang="en"/>
              <a:t>: #Skimlympics</a:t>
            </a:r>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a:t>Snapchat Ad with Olympic Swimmers</a:t>
            </a:r>
            <a:endParaRPr b="1" i="1"/>
          </a:p>
          <a:p>
            <a:pPr indent="0" lvl="0" marL="0" rtl="0" algn="l">
              <a:spcBef>
                <a:spcPts val="0"/>
              </a:spcBef>
              <a:spcAft>
                <a:spcPts val="0"/>
              </a:spcAft>
              <a:buNone/>
            </a:pPr>
            <a:r>
              <a:t/>
            </a:r>
            <a:endParaRPr/>
          </a:p>
          <a:p>
            <a:pPr indent="0" lvl="0" marL="0" rtl="0" algn="l">
              <a:spcBef>
                <a:spcPts val="0"/>
              </a:spcBef>
              <a:spcAft>
                <a:spcPts val="0"/>
              </a:spcAft>
              <a:buNone/>
            </a:pPr>
            <a:r>
              <a:rPr b="1" lang="en"/>
              <a:t>Start Date</a:t>
            </a:r>
            <a:r>
              <a:rPr lang="en"/>
              <a:t>: ~3 weeks prior to the Paris '24 Olympics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Content</a:t>
            </a:r>
            <a:r>
              <a:rPr lang="en"/>
              <a:t>: Collaborate with international Olympic swimmers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Execution</a:t>
            </a:r>
            <a:r>
              <a:rPr lang="en"/>
              <a:t>: Ad showcasing Olympic athletes in Skims swimwear. Geofilters on Snap Maps across Paris at Olympic event locations. </a:t>
            </a:r>
            <a:endParaRPr/>
          </a:p>
          <a:p>
            <a:pPr indent="0" lvl="0" marL="0" rtl="0" algn="l">
              <a:spcBef>
                <a:spcPts val="0"/>
              </a:spcBef>
              <a:spcAft>
                <a:spcPts val="0"/>
              </a:spcAft>
              <a:buNone/>
            </a:pPr>
            <a:r>
              <a:t/>
            </a:r>
            <a:endParaRPr/>
          </a:p>
          <a:p>
            <a:pPr indent="-304800" lvl="0" marL="457200" rtl="0" algn="l">
              <a:lnSpc>
                <a:spcPct val="115000"/>
              </a:lnSpc>
              <a:spcBef>
                <a:spcPts val="0"/>
              </a:spcBef>
              <a:spcAft>
                <a:spcPts val="0"/>
              </a:spcAft>
              <a:buSzPts val="1200"/>
              <a:buChar char="❏"/>
            </a:pPr>
            <a:r>
              <a:rPr lang="en"/>
              <a:t>Run the Snapchat ad continuously during the entire Olympic Games</a:t>
            </a:r>
            <a:endParaRPr/>
          </a:p>
          <a:p>
            <a:pPr indent="-304800" lvl="0" marL="457200" rtl="0" algn="l">
              <a:lnSpc>
                <a:spcPct val="115000"/>
              </a:lnSpc>
              <a:spcBef>
                <a:spcPts val="0"/>
              </a:spcBef>
              <a:spcAft>
                <a:spcPts val="0"/>
              </a:spcAft>
              <a:buSzPts val="1200"/>
              <a:buChar char="❏"/>
            </a:pPr>
            <a:r>
              <a:rPr lang="en"/>
              <a:t>Maximize visibility and engagement on a global scale </a:t>
            </a:r>
            <a:endParaRPr/>
          </a:p>
          <a:p>
            <a:pPr indent="-304800" lvl="0" marL="457200" rtl="0" algn="l">
              <a:lnSpc>
                <a:spcPct val="115000"/>
              </a:lnSpc>
              <a:spcBef>
                <a:spcPts val="0"/>
              </a:spcBef>
              <a:spcAft>
                <a:spcPts val="0"/>
              </a:spcAft>
              <a:buSzPts val="1200"/>
              <a:buChar char="❏"/>
            </a:pPr>
            <a:r>
              <a:rPr lang="en"/>
              <a:t>Monitor engagement metrics on Snapchat</a:t>
            </a:r>
            <a:endParaRPr/>
          </a:p>
          <a:p>
            <a:pPr indent="-304800" lvl="0" marL="457200" rtl="0" algn="l">
              <a:lnSpc>
                <a:spcPct val="115000"/>
              </a:lnSpc>
              <a:spcBef>
                <a:spcPts val="0"/>
              </a:spcBef>
              <a:spcAft>
                <a:spcPts val="0"/>
              </a:spcAft>
              <a:buSzPts val="1200"/>
              <a:buChar char="❏"/>
            </a:pPr>
            <a:r>
              <a:rPr lang="en"/>
              <a:t>Track hashtag usage across social media platforms</a:t>
            </a:r>
            <a:endParaRPr/>
          </a:p>
          <a:p>
            <a:pPr indent="-304800" lvl="0" marL="457200" rtl="0" algn="l">
              <a:lnSpc>
                <a:spcPct val="115000"/>
              </a:lnSpc>
              <a:spcBef>
                <a:spcPts val="0"/>
              </a:spcBef>
              <a:spcAft>
                <a:spcPts val="0"/>
              </a:spcAft>
              <a:buSzPts val="1200"/>
              <a:buChar char="❏"/>
            </a:pPr>
            <a:r>
              <a:rPr lang="en"/>
              <a:t>Measure brand awareness and swimwear sales during and post-campaign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92" name="Google Shape;292;p31"/>
          <p:cNvPicPr preferRelativeResize="0"/>
          <p:nvPr/>
        </p:nvPicPr>
        <p:blipFill rotWithShape="1">
          <a:blip r:embed="rId3">
            <a:alphaModFix/>
          </a:blip>
          <a:srcRect b="0" l="9" r="19" t="0"/>
          <a:stretch/>
        </p:blipFill>
        <p:spPr>
          <a:xfrm>
            <a:off x="783225" y="1231238"/>
            <a:ext cx="2019300" cy="3590923"/>
          </a:xfrm>
          <a:prstGeom prst="rect">
            <a:avLst/>
          </a:prstGeom>
          <a:noFill/>
          <a:ln>
            <a:noFill/>
          </a:ln>
          <a:effectLst>
            <a:outerShdw blurRad="57150" rotWithShape="0" algn="bl" dir="5400000" dist="19050">
              <a:srgbClr val="000000">
                <a:alpha val="50000"/>
              </a:srgbClr>
            </a:outerShdw>
          </a:effectLst>
        </p:spPr>
      </p:pic>
      <p:sp>
        <p:nvSpPr>
          <p:cNvPr id="293" name="Google Shape;293;p31"/>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6</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SKIMS BRIDE</a:t>
            </a:r>
            <a:endParaRPr>
              <a:solidFill>
                <a:srgbClr val="635449"/>
              </a:solidFill>
              <a:latin typeface="Oswald SemiBold"/>
              <a:ea typeface="Oswald SemiBold"/>
              <a:cs typeface="Oswald SemiBold"/>
              <a:sym typeface="Oswald SemiBold"/>
            </a:endParaRPr>
          </a:p>
        </p:txBody>
      </p:sp>
      <p:sp>
        <p:nvSpPr>
          <p:cNvPr id="299" name="Google Shape;299;p32"/>
          <p:cNvSpPr txBox="1"/>
          <p:nvPr>
            <p:ph idx="1" type="body"/>
          </p:nvPr>
        </p:nvSpPr>
        <p:spPr>
          <a:xfrm>
            <a:off x="594975" y="1068100"/>
            <a:ext cx="5114400" cy="391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Objective</a:t>
            </a:r>
            <a:r>
              <a:rPr lang="en"/>
              <a:t>: </a:t>
            </a:r>
            <a:r>
              <a:rPr lang="en"/>
              <a:t>Enhance Skims' bridal line with new products and marketing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Campaign Hashtag</a:t>
            </a:r>
            <a:r>
              <a:rPr lang="en"/>
              <a:t>: </a:t>
            </a:r>
            <a:r>
              <a:rPr lang="en"/>
              <a:t>#SkimsBride #SkimHoneymoon</a:t>
            </a:r>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a:t>Contest Engagement and Brand Promotion on Instagram &amp; TikTok </a:t>
            </a:r>
            <a:endParaRPr b="1" i="1"/>
          </a:p>
          <a:p>
            <a:pPr indent="0" lvl="0" marL="0" rtl="0" algn="l">
              <a:spcBef>
                <a:spcPts val="0"/>
              </a:spcBef>
              <a:spcAft>
                <a:spcPts val="0"/>
              </a:spcAft>
              <a:buNone/>
            </a:pPr>
            <a:r>
              <a:t/>
            </a:r>
            <a:endParaRPr/>
          </a:p>
          <a:p>
            <a:pPr indent="0" lvl="0" marL="0" rtl="0" algn="l">
              <a:spcBef>
                <a:spcPts val="0"/>
              </a:spcBef>
              <a:spcAft>
                <a:spcPts val="0"/>
              </a:spcAft>
              <a:buNone/>
            </a:pPr>
            <a:r>
              <a:rPr b="1" lang="en"/>
              <a:t>Start Date</a:t>
            </a:r>
            <a:r>
              <a:rPr lang="en"/>
              <a:t>: Launch one month prior to wedding season.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Teaser Phase</a:t>
            </a:r>
            <a:r>
              <a:rPr lang="en"/>
              <a:t>: Utilize Instagram Stories and TikTok snippets for a week, to tease the upcoming bridal line revamp.</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Content Kickoff</a:t>
            </a:r>
            <a:r>
              <a:rPr lang="en"/>
              <a:t>: Begin Instagram/TicTok contest. Brides share BTS using #SkimsBride. Officially unveil the revamped bridal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Execution</a:t>
            </a:r>
            <a:r>
              <a:rPr lang="en"/>
              <a:t>: </a:t>
            </a:r>
            <a:endParaRPr/>
          </a:p>
          <a:p>
            <a:pPr indent="-304800" lvl="0" marL="457200" marR="0" rtl="0" algn="l">
              <a:lnSpc>
                <a:spcPct val="100000"/>
              </a:lnSpc>
              <a:spcBef>
                <a:spcPts val="0"/>
              </a:spcBef>
              <a:spcAft>
                <a:spcPts val="0"/>
              </a:spcAft>
              <a:buSzPts val="1200"/>
              <a:buChar char="❏"/>
            </a:pPr>
            <a:r>
              <a:rPr lang="en"/>
              <a:t>Use Instagram Live and TikTok for a virtual product showcase.</a:t>
            </a:r>
            <a:endParaRPr/>
          </a:p>
          <a:p>
            <a:pPr indent="-304800" lvl="0" marL="457200" marR="0" rtl="0" algn="l">
              <a:lnSpc>
                <a:spcPct val="100000"/>
              </a:lnSpc>
              <a:spcBef>
                <a:spcPts val="0"/>
              </a:spcBef>
              <a:spcAft>
                <a:spcPts val="0"/>
              </a:spcAft>
              <a:buSzPts val="1200"/>
              <a:buChar char="❏"/>
            </a:pPr>
            <a:r>
              <a:rPr lang="en"/>
              <a:t>Encourage user-generated content by asking brides to share their favorite products using the campaign hashtags.</a:t>
            </a:r>
            <a:endParaRPr/>
          </a:p>
          <a:p>
            <a:pPr indent="-304800" lvl="0" marL="457200" marR="0" rtl="0" algn="l">
              <a:lnSpc>
                <a:spcPct val="100000"/>
              </a:lnSpc>
              <a:spcBef>
                <a:spcPts val="0"/>
              </a:spcBef>
              <a:spcAft>
                <a:spcPts val="0"/>
              </a:spcAft>
              <a:buSzPts val="1200"/>
              <a:buChar char="❏"/>
            </a:pPr>
            <a:r>
              <a:rPr lang="en"/>
              <a:t>Partner with bridal influencers on Instagram and TikTok for added endorsement.</a:t>
            </a:r>
            <a:endParaRPr/>
          </a:p>
          <a:p>
            <a:pPr indent="0" lvl="0" marL="0" marR="0" rtl="0" algn="l">
              <a:lnSpc>
                <a:spcPct val="100000"/>
              </a:lnSpc>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00" name="Google Shape;300;p32"/>
          <p:cNvPicPr preferRelativeResize="0"/>
          <p:nvPr/>
        </p:nvPicPr>
        <p:blipFill rotWithShape="1">
          <a:blip r:embed="rId3">
            <a:alphaModFix/>
          </a:blip>
          <a:srcRect b="0" l="5110" r="6922" t="0"/>
          <a:stretch/>
        </p:blipFill>
        <p:spPr>
          <a:xfrm>
            <a:off x="6042800" y="36775"/>
            <a:ext cx="2525401" cy="5051974"/>
          </a:xfrm>
          <a:prstGeom prst="rect">
            <a:avLst/>
          </a:prstGeom>
          <a:noFill/>
          <a:ln>
            <a:noFill/>
          </a:ln>
        </p:spPr>
      </p:pic>
      <p:pic>
        <p:nvPicPr>
          <p:cNvPr descr="TikTok Logo and symbol, meaning, history, PNG, brand" id="301" name="Google Shape;301;p32"/>
          <p:cNvPicPr preferRelativeResize="0"/>
          <p:nvPr/>
        </p:nvPicPr>
        <p:blipFill>
          <a:blip r:embed="rId4">
            <a:alphaModFix/>
          </a:blip>
          <a:stretch>
            <a:fillRect/>
          </a:stretch>
        </p:blipFill>
        <p:spPr>
          <a:xfrm>
            <a:off x="8709375" y="2234650"/>
            <a:ext cx="359800" cy="502050"/>
          </a:xfrm>
          <a:prstGeom prst="rect">
            <a:avLst/>
          </a:prstGeom>
          <a:noFill/>
          <a:ln>
            <a:noFill/>
          </a:ln>
        </p:spPr>
      </p:pic>
      <p:sp>
        <p:nvSpPr>
          <p:cNvPr id="302" name="Google Shape;302;p32"/>
          <p:cNvSpPr txBox="1"/>
          <p:nvPr/>
        </p:nvSpPr>
        <p:spPr>
          <a:xfrm>
            <a:off x="85957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7/14</a:t>
            </a:r>
            <a:endParaRPr sz="1200">
              <a:solidFill>
                <a:srgbClr val="635449"/>
              </a:solidFill>
              <a:latin typeface="Gothic A1"/>
              <a:ea typeface="Gothic A1"/>
              <a:cs typeface="Gothic A1"/>
              <a:sym typeface="Gothic A1"/>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SKIMS &amp; HERS </a:t>
            </a:r>
            <a:endParaRPr>
              <a:solidFill>
                <a:srgbClr val="635449"/>
              </a:solidFill>
              <a:latin typeface="Oswald SemiBold"/>
              <a:ea typeface="Oswald SemiBold"/>
              <a:cs typeface="Oswald SemiBold"/>
              <a:sym typeface="Oswald SemiBold"/>
            </a:endParaRPr>
          </a:p>
        </p:txBody>
      </p:sp>
      <p:sp>
        <p:nvSpPr>
          <p:cNvPr id="308" name="Google Shape;308;p33"/>
          <p:cNvSpPr txBox="1"/>
          <p:nvPr>
            <p:ph idx="1" type="body"/>
          </p:nvPr>
        </p:nvSpPr>
        <p:spPr>
          <a:xfrm>
            <a:off x="684150" y="1174050"/>
            <a:ext cx="5704800" cy="27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Objective</a:t>
            </a:r>
            <a:r>
              <a:rPr lang="en"/>
              <a:t>: </a:t>
            </a:r>
            <a:r>
              <a:rPr lang="en">
                <a:solidFill>
                  <a:srgbClr val="000000"/>
                </a:solidFill>
              </a:rPr>
              <a:t>Increase customer activity around holiday season, for both genders and break into kids products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Campaign Hashtag</a:t>
            </a:r>
            <a:r>
              <a:rPr lang="en"/>
              <a:t>: #Skims&amp;Hers</a:t>
            </a:r>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a:t>Annual Instagram Christmas Card</a:t>
            </a:r>
            <a:endParaRPr b="1" i="1"/>
          </a:p>
          <a:p>
            <a:pPr indent="0" lvl="0" marL="0" rtl="0" algn="l">
              <a:spcBef>
                <a:spcPts val="0"/>
              </a:spcBef>
              <a:spcAft>
                <a:spcPts val="0"/>
              </a:spcAft>
              <a:buNone/>
            </a:pPr>
            <a:r>
              <a:t/>
            </a:r>
            <a:endParaRPr/>
          </a:p>
          <a:p>
            <a:pPr indent="0" lvl="0" marL="0" rtl="0" algn="l">
              <a:spcBef>
                <a:spcPts val="0"/>
              </a:spcBef>
              <a:spcAft>
                <a:spcPts val="0"/>
              </a:spcAft>
              <a:buNone/>
            </a:pPr>
            <a:r>
              <a:rPr b="1" lang="en"/>
              <a:t>Start Date</a:t>
            </a:r>
            <a:r>
              <a:rPr lang="en"/>
              <a:t>: ~Dec. 1- Dec. 25</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Content</a:t>
            </a:r>
            <a:r>
              <a:rPr lang="en"/>
              <a:t>: </a:t>
            </a:r>
            <a:r>
              <a:rPr lang="en">
                <a:solidFill>
                  <a:srgbClr val="000000"/>
                </a:solidFill>
              </a:rPr>
              <a:t>Use the annual family Christmas card and implement a new line of kids Christmas pajamas, as well as men and womens pajamas being worn by the Kardashians in the shoot.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b="1" lang="en"/>
              <a:t>Execution</a:t>
            </a:r>
            <a:r>
              <a:rPr lang="en"/>
              <a:t>:</a:t>
            </a:r>
            <a:endParaRPr/>
          </a:p>
          <a:p>
            <a:pPr indent="-304800" lvl="0" marL="457200" rtl="0" algn="l">
              <a:spcBef>
                <a:spcPts val="0"/>
              </a:spcBef>
              <a:spcAft>
                <a:spcPts val="0"/>
              </a:spcAft>
              <a:buSzPts val="1200"/>
              <a:buChar char="❏"/>
            </a:pPr>
            <a:r>
              <a:rPr lang="en"/>
              <a:t>Each Kardashian will post BTS and finalized photos of the shoot with the accompanying hashtag.</a:t>
            </a:r>
            <a:endParaRPr/>
          </a:p>
          <a:p>
            <a:pPr indent="-304800" lvl="0" marL="457200" rtl="0" algn="l">
              <a:spcBef>
                <a:spcPts val="0"/>
              </a:spcBef>
              <a:spcAft>
                <a:spcPts val="0"/>
              </a:spcAft>
              <a:buSzPts val="1200"/>
              <a:buChar char="❏"/>
            </a:pPr>
            <a:r>
              <a:rPr lang="en"/>
              <a:t>Consumers post their own “Christmas card” in Skims with #Skims&amp;Hers</a:t>
            </a:r>
            <a:endParaRPr/>
          </a:p>
          <a:p>
            <a:pPr indent="-304800" lvl="0" marL="457200" rtl="0" algn="l">
              <a:spcBef>
                <a:spcPts val="0"/>
              </a:spcBef>
              <a:spcAft>
                <a:spcPts val="0"/>
              </a:spcAft>
              <a:buSzPts val="1200"/>
              <a:buChar char="❏"/>
            </a:pPr>
            <a:r>
              <a:rPr lang="en"/>
              <a:t>Break into family audiences </a:t>
            </a:r>
            <a:endParaRPr/>
          </a:p>
          <a:p>
            <a:pPr indent="-304800" lvl="0" marL="457200" rtl="0" algn="l">
              <a:spcBef>
                <a:spcPts val="0"/>
              </a:spcBef>
              <a:spcAft>
                <a:spcPts val="0"/>
              </a:spcAft>
              <a:buSzPts val="1200"/>
              <a:buChar char="❏"/>
            </a:pPr>
            <a:r>
              <a:rPr lang="en"/>
              <a:t>Leverage Holiday</a:t>
            </a:r>
            <a:endParaRPr/>
          </a:p>
          <a:p>
            <a:pPr indent="-304800" lvl="0" marL="457200" rtl="0" algn="l">
              <a:spcBef>
                <a:spcPts val="0"/>
              </a:spcBef>
              <a:spcAft>
                <a:spcPts val="0"/>
              </a:spcAft>
              <a:buSzPts val="1200"/>
              <a:buChar char="❏"/>
            </a:pPr>
            <a:r>
              <a:rPr lang="en"/>
              <a:t>Emphasize loungewear </a:t>
            </a:r>
            <a:r>
              <a:rPr lang="en"/>
              <a:t>sector</a:t>
            </a:r>
            <a:r>
              <a:rPr lang="en"/>
              <a:t> of the brand</a:t>
            </a:r>
            <a:endParaRPr/>
          </a:p>
        </p:txBody>
      </p:sp>
      <p:pic>
        <p:nvPicPr>
          <p:cNvPr id="309" name="Google Shape;309;p33"/>
          <p:cNvPicPr preferRelativeResize="0"/>
          <p:nvPr/>
        </p:nvPicPr>
        <p:blipFill>
          <a:blip r:embed="rId3">
            <a:alphaModFix/>
          </a:blip>
          <a:stretch>
            <a:fillRect/>
          </a:stretch>
        </p:blipFill>
        <p:spPr>
          <a:xfrm>
            <a:off x="6280875" y="1107400"/>
            <a:ext cx="2143125" cy="3810000"/>
          </a:xfrm>
          <a:prstGeom prst="rect">
            <a:avLst/>
          </a:prstGeom>
          <a:noFill/>
          <a:ln>
            <a:noFill/>
          </a:ln>
        </p:spPr>
      </p:pic>
      <p:sp>
        <p:nvSpPr>
          <p:cNvPr id="310" name="Google Shape;310;p33"/>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8</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35449"/>
                </a:solidFill>
                <a:latin typeface="Oswald SemiBold"/>
                <a:ea typeface="Oswald SemiBold"/>
                <a:cs typeface="Oswald SemiBold"/>
                <a:sym typeface="Oswald SemiBold"/>
              </a:rPr>
              <a:t>BAD BUNNY &amp; KENDALL JENNER FOR SKIMS</a:t>
            </a:r>
            <a:endParaRPr>
              <a:solidFill>
                <a:srgbClr val="635449"/>
              </a:solidFill>
              <a:latin typeface="Oswald SemiBold"/>
              <a:ea typeface="Oswald SemiBold"/>
              <a:cs typeface="Oswald SemiBold"/>
              <a:sym typeface="Oswald SemiBold"/>
            </a:endParaRPr>
          </a:p>
        </p:txBody>
      </p:sp>
      <p:sp>
        <p:nvSpPr>
          <p:cNvPr id="316" name="Google Shape;316;p34"/>
          <p:cNvSpPr txBox="1"/>
          <p:nvPr>
            <p:ph idx="1" type="body"/>
          </p:nvPr>
        </p:nvSpPr>
        <p:spPr>
          <a:xfrm>
            <a:off x="720000" y="1099225"/>
            <a:ext cx="4984500" cy="373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Objective:</a:t>
            </a:r>
            <a:r>
              <a:rPr lang="en"/>
              <a:t> </a:t>
            </a:r>
            <a:r>
              <a:rPr lang="en">
                <a:solidFill>
                  <a:srgbClr val="000000"/>
                </a:solidFill>
              </a:rPr>
              <a:t>Increase general interest around Skims</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b="1" lang="en">
                <a:solidFill>
                  <a:srgbClr val="000000"/>
                </a:solidFill>
              </a:rPr>
              <a:t>Campaign Hashtag:</a:t>
            </a:r>
            <a:r>
              <a:rPr lang="en">
                <a:solidFill>
                  <a:srgbClr val="000000"/>
                </a:solidFill>
              </a:rPr>
              <a:t> #SkimadBunnyandSkimdall</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b="1" lang="en"/>
              <a:t>Start Date:</a:t>
            </a:r>
            <a:r>
              <a:rPr lang="en"/>
              <a:t> Second week of  February prior to Bad Bunny’s 2024 tour and Milan fashion week</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Content:</a:t>
            </a:r>
            <a:endParaRPr b="1"/>
          </a:p>
          <a:p>
            <a:pPr indent="0" lvl="0" marL="0" rtl="0" algn="l">
              <a:spcBef>
                <a:spcPts val="0"/>
              </a:spcBef>
              <a:spcAft>
                <a:spcPts val="0"/>
              </a:spcAft>
              <a:buNone/>
            </a:pPr>
            <a:r>
              <a:rPr lang="en">
                <a:solidFill>
                  <a:srgbClr val="000000"/>
                </a:solidFill>
              </a:rPr>
              <a:t>Visually stunning video commercial, social media engagement, influencer partnerships, and exclusive pop-up shops of the limited edition line</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b="1" lang="en">
                <a:solidFill>
                  <a:srgbClr val="000000"/>
                </a:solidFill>
              </a:rPr>
              <a:t>Execution: </a:t>
            </a:r>
            <a:endParaRPr/>
          </a:p>
          <a:p>
            <a:pPr indent="-304800" lvl="0" marL="457200" rtl="0" algn="l">
              <a:spcBef>
                <a:spcPts val="0"/>
              </a:spcBef>
              <a:spcAft>
                <a:spcPts val="0"/>
              </a:spcAft>
              <a:buSzPts val="1200"/>
              <a:buChar char="❏"/>
            </a:pPr>
            <a:r>
              <a:rPr lang="en"/>
              <a:t>Campaign will take place on Skims social media </a:t>
            </a:r>
            <a:r>
              <a:rPr lang="en"/>
              <a:t>platforms and website</a:t>
            </a:r>
            <a:endParaRPr/>
          </a:p>
          <a:p>
            <a:pPr indent="-304800" lvl="0" marL="457200" rtl="0" algn="l">
              <a:spcBef>
                <a:spcPts val="0"/>
              </a:spcBef>
              <a:spcAft>
                <a:spcPts val="0"/>
              </a:spcAft>
              <a:buSzPts val="1200"/>
              <a:buChar char="❏"/>
            </a:pPr>
            <a:r>
              <a:rPr lang="en"/>
              <a:t>Influencers will post  content wearing Skims on their accounts </a:t>
            </a:r>
            <a:endParaRPr/>
          </a:p>
          <a:p>
            <a:pPr indent="-304800" lvl="0" marL="457200" rtl="0" algn="l">
              <a:spcBef>
                <a:spcPts val="0"/>
              </a:spcBef>
              <a:spcAft>
                <a:spcPts val="0"/>
              </a:spcAft>
              <a:buSzPts val="1200"/>
              <a:buChar char="❏"/>
            </a:pPr>
            <a:r>
              <a:rPr lang="en"/>
              <a:t>Kendall Jenner and Bad Bunny will post behind the scenes as they prepare for fashion week and tour in Skims</a:t>
            </a:r>
            <a:endParaRPr/>
          </a:p>
          <a:p>
            <a:pPr indent="0" lvl="0" marL="0" rtl="0" algn="l">
              <a:spcBef>
                <a:spcPts val="0"/>
              </a:spcBef>
              <a:spcAft>
                <a:spcPts val="0"/>
              </a:spcAft>
              <a:buNone/>
            </a:pPr>
            <a:r>
              <a:t/>
            </a:r>
            <a:endParaRPr/>
          </a:p>
        </p:txBody>
      </p:sp>
      <p:pic>
        <p:nvPicPr>
          <p:cNvPr id="317" name="Google Shape;317;p34"/>
          <p:cNvPicPr preferRelativeResize="0"/>
          <p:nvPr/>
        </p:nvPicPr>
        <p:blipFill>
          <a:blip r:embed="rId3">
            <a:alphaModFix/>
          </a:blip>
          <a:stretch>
            <a:fillRect/>
          </a:stretch>
        </p:blipFill>
        <p:spPr>
          <a:xfrm>
            <a:off x="6282425" y="1170125"/>
            <a:ext cx="1933575" cy="3438525"/>
          </a:xfrm>
          <a:prstGeom prst="rect">
            <a:avLst/>
          </a:prstGeom>
          <a:noFill/>
          <a:ln>
            <a:noFill/>
          </a:ln>
        </p:spPr>
      </p:pic>
      <p:sp>
        <p:nvSpPr>
          <p:cNvPr id="318" name="Google Shape;318;p34"/>
          <p:cNvSpPr txBox="1"/>
          <p:nvPr/>
        </p:nvSpPr>
        <p:spPr>
          <a:xfrm>
            <a:off x="8367175" y="4852125"/>
            <a:ext cx="515400" cy="1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635449"/>
                </a:solidFill>
                <a:latin typeface="Gothic A1"/>
                <a:ea typeface="Gothic A1"/>
                <a:cs typeface="Gothic A1"/>
                <a:sym typeface="Gothic A1"/>
              </a:rPr>
              <a:t>9</a:t>
            </a:r>
            <a:r>
              <a:rPr lang="en" sz="1200">
                <a:solidFill>
                  <a:srgbClr val="635449"/>
                </a:solidFill>
                <a:latin typeface="Gothic A1"/>
                <a:ea typeface="Gothic A1"/>
                <a:cs typeface="Gothic A1"/>
                <a:sym typeface="Gothic A1"/>
              </a:rPr>
              <a:t>/14</a:t>
            </a:r>
            <a:endParaRPr sz="1200">
              <a:solidFill>
                <a:srgbClr val="635449"/>
              </a:solidFill>
              <a:latin typeface="Gothic A1"/>
              <a:ea typeface="Gothic A1"/>
              <a:cs typeface="Gothic A1"/>
              <a:sym typeface="Gothic A1"/>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lassic Sophisticated Portfolio by Slidesgo">
  <a:themeElements>
    <a:clrScheme name="Simple Light">
      <a:dk1>
        <a:srgbClr val="3A1B0B"/>
      </a:dk1>
      <a:lt1>
        <a:srgbClr val="F5F4F0"/>
      </a:lt1>
      <a:dk2>
        <a:srgbClr val="D1C9BC"/>
      </a:dk2>
      <a:lt2>
        <a:srgbClr val="474747"/>
      </a:lt2>
      <a:accent1>
        <a:srgbClr val="FFFFFF"/>
      </a:accent1>
      <a:accent2>
        <a:srgbClr val="FFFFFF"/>
      </a:accent2>
      <a:accent3>
        <a:srgbClr val="FFFFFF"/>
      </a:accent3>
      <a:accent4>
        <a:srgbClr val="FFFFFF"/>
      </a:accent4>
      <a:accent5>
        <a:srgbClr val="FFFFFF"/>
      </a:accent5>
      <a:accent6>
        <a:srgbClr val="FFFFFF"/>
      </a:accent6>
      <a:hlink>
        <a:srgbClr val="3A1B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